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70" r:id="rId10"/>
    <p:sldId id="271" r:id="rId11"/>
    <p:sldId id="269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34B"/>
    <a:srgbClr val="39AC65"/>
    <a:srgbClr val="F5F5F5"/>
    <a:srgbClr val="46B2B0"/>
    <a:srgbClr val="3A63AD"/>
    <a:srgbClr val="F8973D"/>
    <a:srgbClr val="CDDB26"/>
    <a:srgbClr val="A0CD37"/>
    <a:srgbClr val="B64A9A"/>
    <a:srgbClr val="F85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368" y="2132856"/>
            <a:ext cx="6192688" cy="16561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9234B"/>
                </a:solidFill>
              </a:rPr>
              <a:t>Современные </a:t>
            </a:r>
            <a:r>
              <a:rPr lang="ru-RU" sz="2400" b="1" dirty="0">
                <a:solidFill>
                  <a:srgbClr val="29234B"/>
                </a:solidFill>
              </a:rPr>
              <a:t>формы работы с резервом управленческих кадров </a:t>
            </a:r>
            <a:r>
              <a:rPr lang="ru-RU" sz="2400" b="1" dirty="0" smtClean="0">
                <a:solidFill>
                  <a:srgbClr val="29234B"/>
                </a:solidFill>
              </a:rPr>
              <a:t/>
            </a:r>
            <a:br>
              <a:rPr lang="ru-RU" sz="2400" b="1" dirty="0" smtClean="0">
                <a:solidFill>
                  <a:srgbClr val="29234B"/>
                </a:solidFill>
              </a:rPr>
            </a:br>
            <a:r>
              <a:rPr lang="ru-RU" sz="2000" b="1" dirty="0" smtClean="0">
                <a:solidFill>
                  <a:srgbClr val="29234B"/>
                </a:solidFill>
              </a:rPr>
              <a:t>(</a:t>
            </a:r>
            <a:r>
              <a:rPr lang="ru-RU" sz="2000" b="1" dirty="0">
                <a:solidFill>
                  <a:srgbClr val="29234B"/>
                </a:solidFill>
              </a:rPr>
              <a:t>из опыта работы Управления образования Администрации городского </a:t>
            </a:r>
            <a:r>
              <a:rPr lang="ru-RU" sz="2000" b="1" dirty="0" smtClean="0">
                <a:solidFill>
                  <a:srgbClr val="29234B"/>
                </a:solidFill>
              </a:rPr>
              <a:t>округа Стрежевой)</a:t>
            </a:r>
            <a:r>
              <a:rPr lang="ru-RU" sz="2000" b="1" dirty="0">
                <a:solidFill>
                  <a:srgbClr val="29234B"/>
                </a:solidFill>
              </a:rPr>
              <a:t/>
            </a:r>
            <a:br>
              <a:rPr lang="ru-RU" sz="2000" b="1" dirty="0">
                <a:solidFill>
                  <a:srgbClr val="29234B"/>
                </a:solidFill>
              </a:rPr>
            </a:br>
            <a:r>
              <a:rPr lang="ru-RU" b="1" dirty="0"/>
              <a:t> </a:t>
            </a:r>
            <a:br>
              <a:rPr lang="ru-RU" b="1" dirty="0"/>
            </a:br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797152"/>
            <a:ext cx="753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9234B"/>
                </a:solidFill>
              </a:rPr>
              <a:t>АВТОР</a:t>
            </a:r>
            <a:r>
              <a:rPr lang="ru-RU" dirty="0" smtClean="0">
                <a:solidFill>
                  <a:srgbClr val="29234B"/>
                </a:solidFill>
              </a:rPr>
              <a:t>: Г.Н. Рябченко, заместитель начальника УО по УВР, </a:t>
            </a:r>
            <a:r>
              <a:rPr lang="ru-RU" dirty="0" err="1" smtClean="0">
                <a:solidFill>
                  <a:srgbClr val="29234B"/>
                </a:solidFill>
              </a:rPr>
              <a:t>г.о</a:t>
            </a:r>
            <a:r>
              <a:rPr lang="ru-RU" dirty="0" smtClean="0">
                <a:solidFill>
                  <a:srgbClr val="29234B"/>
                </a:solidFill>
              </a:rPr>
              <a:t>. Стрежевой</a:t>
            </a:r>
            <a:endParaRPr lang="ru-RU" dirty="0">
              <a:solidFill>
                <a:srgbClr val="29234B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192668" cy="9064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336" y="211595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9234B"/>
                </a:solidFill>
              </a:rPr>
              <a:t>Мониторинг </a:t>
            </a:r>
            <a:r>
              <a:rPr lang="ru-RU" sz="3200" dirty="0">
                <a:solidFill>
                  <a:srgbClr val="29234B"/>
                </a:solidFill>
              </a:rPr>
              <a:t>результатов </a:t>
            </a:r>
            <a:r>
              <a:rPr lang="ru-RU" sz="3200" dirty="0" smtClean="0">
                <a:solidFill>
                  <a:srgbClr val="29234B"/>
                </a:solidFill>
              </a:rPr>
              <a:t>деятельности</a:t>
            </a:r>
            <a:br>
              <a:rPr lang="ru-RU" sz="3200" dirty="0" smtClean="0">
                <a:solidFill>
                  <a:srgbClr val="29234B"/>
                </a:solidFill>
              </a:rPr>
            </a:br>
            <a:r>
              <a:rPr lang="ru-RU" sz="3200" dirty="0" smtClean="0">
                <a:solidFill>
                  <a:srgbClr val="29234B"/>
                </a:solidFill>
              </a:rPr>
              <a:t> </a:t>
            </a:r>
            <a:endParaRPr lang="ru-RU" sz="3200" dirty="0">
              <a:solidFill>
                <a:srgbClr val="29234B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27090" y="1490606"/>
            <a:ext cx="9660416" cy="3879047"/>
            <a:chOff x="2048975" y="1881525"/>
            <a:chExt cx="5441815" cy="2922739"/>
          </a:xfrm>
        </p:grpSpPr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2545196" y="1881525"/>
              <a:ext cx="4616822" cy="1060767"/>
              <a:chOff x="609" y="1074"/>
              <a:chExt cx="3090" cy="771"/>
            </a:xfrm>
          </p:grpSpPr>
          <p:sp>
            <p:nvSpPr>
              <p:cNvPr id="15" name="Rectangle 6"/>
              <p:cNvSpPr>
                <a:spLocks noChangeArrowheads="1"/>
              </p:cNvSpPr>
              <p:nvPr/>
            </p:nvSpPr>
            <p:spPr bwMode="gray">
              <a:xfrm rot="3419336">
                <a:off x="703" y="1027"/>
                <a:ext cx="678" cy="866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66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grpSp>
            <p:nvGrpSpPr>
              <p:cNvPr id="16" name="Group 7"/>
              <p:cNvGrpSpPr>
                <a:grpSpLocks/>
              </p:cNvGrpSpPr>
              <p:nvPr/>
            </p:nvGrpSpPr>
            <p:grpSpPr bwMode="auto">
              <a:xfrm>
                <a:off x="1296" y="1296"/>
                <a:ext cx="624" cy="96"/>
                <a:chOff x="2003" y="3439"/>
                <a:chExt cx="468" cy="244"/>
              </a:xfrm>
            </p:grpSpPr>
            <p:sp>
              <p:nvSpPr>
                <p:cNvPr id="30" name="Oval 8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Rectangle 9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10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11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Rectangle 12"/>
              <p:cNvSpPr>
                <a:spLocks noChangeArrowheads="1"/>
              </p:cNvSpPr>
              <p:nvPr/>
            </p:nvSpPr>
            <p:spPr bwMode="gray">
              <a:xfrm rot="3419336">
                <a:off x="1836" y="1009"/>
                <a:ext cx="723" cy="853"/>
              </a:xfrm>
              <a:prstGeom prst="rect">
                <a:avLst/>
              </a:prstGeom>
              <a:solidFill>
                <a:srgbClr val="5491D4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5491D4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grpSp>
            <p:nvGrpSpPr>
              <p:cNvPr id="18" name="Group 13"/>
              <p:cNvGrpSpPr>
                <a:grpSpLocks/>
              </p:cNvGrpSpPr>
              <p:nvPr/>
            </p:nvGrpSpPr>
            <p:grpSpPr bwMode="auto">
              <a:xfrm>
                <a:off x="2448" y="1296"/>
                <a:ext cx="624" cy="96"/>
                <a:chOff x="2003" y="3439"/>
                <a:chExt cx="468" cy="244"/>
              </a:xfrm>
            </p:grpSpPr>
            <p:sp>
              <p:nvSpPr>
                <p:cNvPr id="26" name="Oval 14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Rectangle 15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16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Oval 17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Rectangle 18"/>
              <p:cNvSpPr>
                <a:spLocks noChangeArrowheads="1"/>
              </p:cNvSpPr>
              <p:nvPr/>
            </p:nvSpPr>
            <p:spPr bwMode="gray">
              <a:xfrm rot="3419336">
                <a:off x="2912" y="1059"/>
                <a:ext cx="759" cy="81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3988456" y="3358599"/>
              <a:ext cx="1616075" cy="1445665"/>
            </a:xfrm>
            <a:prstGeom prst="roundRect">
              <a:avLst>
                <a:gd name="adj" fmla="val 13745"/>
              </a:avLst>
            </a:prstGeom>
            <a:solidFill>
              <a:srgbClr val="FFFFFF">
                <a:alpha val="31000"/>
              </a:srgbClr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" name="AutoShape 4"/>
            <p:cNvSpPr>
              <a:spLocks noChangeArrowheads="1"/>
            </p:cNvSpPr>
            <p:nvPr/>
          </p:nvSpPr>
          <p:spPr bwMode="auto">
            <a:xfrm>
              <a:off x="2048975" y="3342491"/>
              <a:ext cx="1676400" cy="1461773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  <a:latin typeface="Verdana" pitchFamily="34" charset="0"/>
                </a:rPr>
                <a:t>Отслеживание </a:t>
              </a:r>
              <a:r>
                <a:rPr lang="ru-RU" sz="1400" dirty="0" err="1">
                  <a:solidFill>
                    <a:srgbClr val="000000"/>
                  </a:solidFill>
                  <a:latin typeface="Verdana" pitchFamily="34" charset="0"/>
                </a:rPr>
                <a:t>сформированности</a:t>
              </a:r>
              <a:r>
                <a:rPr lang="ru-RU" sz="1400" dirty="0">
                  <a:solidFill>
                    <a:srgbClr val="000000"/>
                  </a:solidFill>
                  <a:latin typeface="Verdana" pitchFamily="34" charset="0"/>
                </a:rPr>
                <a:t> управленческих компетенций резервистов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7" name="AutoShape 30"/>
            <p:cNvSpPr>
              <a:spLocks noChangeArrowheads="1"/>
            </p:cNvSpPr>
            <p:nvPr/>
          </p:nvSpPr>
          <p:spPr bwMode="auto">
            <a:xfrm>
              <a:off x="5814390" y="3342962"/>
              <a:ext cx="1676400" cy="1409731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/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 rot="19502385">
            <a:off x="2016820" y="1823309"/>
            <a:ext cx="2185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Непосредственный</a:t>
            </a:r>
          </a:p>
          <a:p>
            <a:pPr algn="ctr"/>
            <a:r>
              <a:rPr lang="ru-RU" b="1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b="1" dirty="0">
              <a:solidFill>
                <a:srgbClr val="29234B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9502385">
            <a:off x="5107728" y="1829465"/>
            <a:ext cx="1944187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60" b="1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Опосредованный</a:t>
            </a:r>
          </a:p>
          <a:p>
            <a:pPr algn="ctr"/>
            <a:r>
              <a:rPr lang="ru-RU" sz="1760" b="1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60" b="1" dirty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1760" b="1" dirty="0">
              <a:solidFill>
                <a:srgbClr val="29234B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9502385">
            <a:off x="8127214" y="1829466"/>
            <a:ext cx="1653145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60" b="1" dirty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Отсроченный </a:t>
            </a:r>
            <a:endParaRPr lang="ru-RU" sz="1760" b="1" dirty="0" smtClean="0">
              <a:solidFill>
                <a:srgbClr val="29234B"/>
              </a:solidFill>
              <a:latin typeface="PT Astra Serif" panose="020A0603040505020204" pitchFamily="18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60" b="1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1400" b="1" dirty="0">
              <a:solidFill>
                <a:srgbClr val="29234B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934287" y="3656195"/>
            <a:ext cx="23673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Отслеживание уровня профессионального развития резервиста на уровне ОУ и муниципалитета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94408" y="3548475"/>
            <a:ext cx="26571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Отслеживание изменений в результативности деятельности резервиста в разрезе ОУ с учетом новых компетенций педагога(управленца)</a:t>
            </a:r>
          </a:p>
        </p:txBody>
      </p:sp>
    </p:spTree>
    <p:extLst>
      <p:ext uri="{BB962C8B-B14F-4D97-AF65-F5344CB8AC3E}">
        <p14:creationId xmlns:p14="http://schemas.microsoft.com/office/powerpoint/2010/main" val="339881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192668" cy="9064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3592" y="453214"/>
            <a:ext cx="60212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29234B"/>
                </a:solidFill>
                <a:latin typeface="+mj-lt"/>
                <a:ea typeface="+mj-ea"/>
                <a:cs typeface="+mj-cs"/>
              </a:rPr>
              <a:t>Формы контроля </a:t>
            </a:r>
            <a:r>
              <a:rPr lang="ru-RU" sz="3200" dirty="0" smtClean="0">
                <a:solidFill>
                  <a:srgbClr val="29234B"/>
                </a:solidFill>
                <a:latin typeface="+mj-lt"/>
                <a:ea typeface="+mj-ea"/>
                <a:cs typeface="+mj-cs"/>
              </a:rPr>
              <a:t>подготовки</a:t>
            </a:r>
          </a:p>
          <a:p>
            <a:pPr algn="ctr"/>
            <a:r>
              <a:rPr lang="ru-RU" sz="3200" dirty="0" smtClean="0">
                <a:solidFill>
                  <a:srgbClr val="29234B"/>
                </a:solidFill>
                <a:latin typeface="+mj-lt"/>
                <a:ea typeface="+mj-ea"/>
                <a:cs typeface="+mj-cs"/>
              </a:rPr>
              <a:t>резерва </a:t>
            </a:r>
            <a:r>
              <a:rPr lang="ru-RU" sz="3200" dirty="0">
                <a:solidFill>
                  <a:srgbClr val="29234B"/>
                </a:solidFill>
                <a:latin typeface="+mj-lt"/>
                <a:ea typeface="+mj-ea"/>
                <a:cs typeface="+mj-cs"/>
              </a:rPr>
              <a:t>управленческих кадров: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143672" y="1916832"/>
            <a:ext cx="4822906" cy="4210050"/>
            <a:chOff x="576" y="1056"/>
            <a:chExt cx="1394" cy="2652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576" y="1488"/>
              <a:ext cx="139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F8973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>
                  <a:solidFill>
                    <a:srgbClr val="29234B"/>
                  </a:solidFill>
                </a:rPr>
                <a:t>собеседование по </a:t>
              </a:r>
              <a:r>
                <a:rPr lang="ru-RU" b="1" dirty="0" smtClean="0">
                  <a:solidFill>
                    <a:srgbClr val="29234B"/>
                  </a:solidFill>
                </a:rPr>
                <a:t>итогам</a:t>
              </a:r>
            </a:p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 </a:t>
              </a:r>
              <a:r>
                <a:rPr lang="ru-RU" b="1" dirty="0">
                  <a:solidFill>
                    <a:srgbClr val="29234B"/>
                  </a:solidFill>
                </a:rPr>
                <a:t>самоподготовки;</a:t>
              </a:r>
            </a:p>
          </p:txBody>
        </p: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17" name="AutoShape 9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3A63AD"/>
              </a:solidFill>
              <a:ln>
                <a:solidFill>
                  <a:srgbClr val="3A63AD"/>
                </a:solidFill>
                <a:headEnd/>
                <a:tailEnd/>
              </a:ln>
              <a:ex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solidFill>
                    <a:srgbClr val="29234B"/>
                  </a:solidFill>
                </a:endParaRPr>
              </a:p>
            </p:txBody>
          </p:sp>
          <p:sp>
            <p:nvSpPr>
              <p:cNvPr id="18" name="AutoShape 10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3A63AD"/>
              </a:solidFill>
              <a:ln>
                <a:solidFill>
                  <a:srgbClr val="3A63AD"/>
                </a:solidFill>
                <a:headEnd/>
                <a:tailEnd/>
              </a:ln>
              <a:ex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solidFill>
                    <a:srgbClr val="29234B"/>
                  </a:solidFill>
                </a:endParaRPr>
              </a:p>
            </p:txBody>
          </p:sp>
        </p:grpSp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576" y="2160"/>
              <a:ext cx="139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F8973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>
                  <a:solidFill>
                    <a:srgbClr val="29234B"/>
                  </a:solidFill>
                </a:rPr>
                <a:t>собеседование в присутствии </a:t>
              </a:r>
              <a:r>
                <a:rPr lang="ru-RU" b="1" dirty="0" smtClean="0">
                  <a:solidFill>
                    <a:srgbClr val="29234B"/>
                  </a:solidFill>
                </a:rPr>
                <a:t>членов</a:t>
              </a:r>
            </a:p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 </a:t>
              </a:r>
              <a:r>
                <a:rPr lang="ru-RU" b="1" dirty="0">
                  <a:solidFill>
                    <a:srgbClr val="29234B"/>
                  </a:solidFill>
                </a:rPr>
                <a:t>комиссии и наставников </a:t>
              </a:r>
              <a:r>
                <a:rPr lang="ru-RU" b="1" dirty="0" smtClean="0">
                  <a:solidFill>
                    <a:srgbClr val="29234B"/>
                  </a:solidFill>
                </a:rPr>
                <a:t>по </a:t>
              </a:r>
              <a:r>
                <a:rPr lang="ru-RU" b="1" dirty="0">
                  <a:solidFill>
                    <a:srgbClr val="29234B"/>
                  </a:solidFill>
                </a:rPr>
                <a:t>итогам </a:t>
              </a:r>
              <a:r>
                <a:rPr lang="ru-RU" b="1" dirty="0" smtClean="0">
                  <a:solidFill>
                    <a:srgbClr val="29234B"/>
                  </a:solidFill>
                </a:rPr>
                <a:t>реализации</a:t>
              </a:r>
            </a:p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 </a:t>
              </a:r>
              <a:r>
                <a:rPr lang="ru-RU" b="1" dirty="0">
                  <a:solidFill>
                    <a:srgbClr val="29234B"/>
                  </a:solidFill>
                </a:rPr>
                <a:t>индивидуальных </a:t>
              </a:r>
              <a:r>
                <a:rPr lang="ru-RU" b="1" dirty="0" smtClean="0">
                  <a:solidFill>
                    <a:srgbClr val="29234B"/>
                  </a:solidFill>
                </a:rPr>
                <a:t>планов </a:t>
              </a:r>
              <a:r>
                <a:rPr lang="ru-RU" b="1" dirty="0">
                  <a:solidFill>
                    <a:srgbClr val="29234B"/>
                  </a:solidFill>
                </a:rPr>
                <a:t>развития;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gray">
            <a:xfrm>
              <a:off x="576" y="2832"/>
              <a:ext cx="139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F8973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>
                  <a:solidFill>
                    <a:srgbClr val="29234B"/>
                  </a:solidFill>
                </a:rPr>
                <a:t>подготовка и </a:t>
              </a:r>
              <a:r>
                <a:rPr lang="ru-RU" b="1" dirty="0" smtClean="0">
                  <a:solidFill>
                    <a:srgbClr val="29234B"/>
                  </a:solidFill>
                </a:rPr>
                <a:t>презентация мини- </a:t>
              </a:r>
              <a:r>
                <a:rPr lang="ru-RU" b="1" dirty="0">
                  <a:solidFill>
                    <a:srgbClr val="29234B"/>
                  </a:solidFill>
                </a:rPr>
                <a:t>проектов, </a:t>
              </a:r>
              <a:endParaRPr lang="ru-RU" b="1" dirty="0" smtClean="0">
                <a:solidFill>
                  <a:srgbClr val="29234B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совместно </a:t>
              </a:r>
              <a:r>
                <a:rPr lang="ru-RU" b="1" dirty="0">
                  <a:solidFill>
                    <a:srgbClr val="29234B"/>
                  </a:solidFill>
                </a:rPr>
                <a:t>с наставниками.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72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368" y="2132856"/>
            <a:ext cx="6192688" cy="16561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9234B"/>
                </a:solidFill>
              </a:rPr>
              <a:t>Современные </a:t>
            </a:r>
            <a:r>
              <a:rPr lang="ru-RU" sz="2400" b="1" dirty="0">
                <a:solidFill>
                  <a:srgbClr val="29234B"/>
                </a:solidFill>
              </a:rPr>
              <a:t>формы работы с резервом управленческих кадров </a:t>
            </a:r>
            <a:r>
              <a:rPr lang="ru-RU" sz="2400" b="1" dirty="0" smtClean="0">
                <a:solidFill>
                  <a:srgbClr val="29234B"/>
                </a:solidFill>
              </a:rPr>
              <a:t/>
            </a:r>
            <a:br>
              <a:rPr lang="ru-RU" sz="2400" b="1" dirty="0" smtClean="0">
                <a:solidFill>
                  <a:srgbClr val="29234B"/>
                </a:solidFill>
              </a:rPr>
            </a:br>
            <a:r>
              <a:rPr lang="ru-RU" sz="2000" b="1" dirty="0" smtClean="0">
                <a:solidFill>
                  <a:srgbClr val="29234B"/>
                </a:solidFill>
              </a:rPr>
              <a:t>(</a:t>
            </a:r>
            <a:r>
              <a:rPr lang="ru-RU" sz="2000" b="1" dirty="0">
                <a:solidFill>
                  <a:srgbClr val="29234B"/>
                </a:solidFill>
              </a:rPr>
              <a:t>из опыта работы Управления образования Администрации городского </a:t>
            </a:r>
            <a:r>
              <a:rPr lang="ru-RU" sz="2000" b="1" dirty="0" smtClean="0">
                <a:solidFill>
                  <a:srgbClr val="29234B"/>
                </a:solidFill>
              </a:rPr>
              <a:t>округа Стрежевой)</a:t>
            </a:r>
            <a:r>
              <a:rPr lang="ru-RU" sz="2000" b="1" dirty="0">
                <a:solidFill>
                  <a:srgbClr val="29234B"/>
                </a:solidFill>
              </a:rPr>
              <a:t/>
            </a:r>
            <a:br>
              <a:rPr lang="ru-RU" sz="2000" b="1" dirty="0">
                <a:solidFill>
                  <a:srgbClr val="29234B"/>
                </a:solidFill>
              </a:rPr>
            </a:br>
            <a:r>
              <a:rPr lang="ru-RU" b="1" dirty="0"/>
              <a:t> </a:t>
            </a:r>
            <a:br>
              <a:rPr lang="ru-RU" b="1" dirty="0"/>
            </a:br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797152"/>
            <a:ext cx="753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9234B"/>
                </a:solidFill>
              </a:rPr>
              <a:t>АВТОР</a:t>
            </a:r>
            <a:r>
              <a:rPr lang="ru-RU" dirty="0" smtClean="0">
                <a:solidFill>
                  <a:srgbClr val="29234B"/>
                </a:solidFill>
              </a:rPr>
              <a:t>: Г.Н. Рябченко, заместитель начальника УО по УВР, </a:t>
            </a:r>
            <a:r>
              <a:rPr lang="ru-RU" dirty="0" err="1" smtClean="0">
                <a:solidFill>
                  <a:srgbClr val="29234B"/>
                </a:solidFill>
              </a:rPr>
              <a:t>г.о</a:t>
            </a:r>
            <a:r>
              <a:rPr lang="ru-RU" dirty="0" smtClean="0">
                <a:solidFill>
                  <a:srgbClr val="29234B"/>
                </a:solidFill>
              </a:rPr>
              <a:t>. Стрежевой</a:t>
            </a:r>
            <a:endParaRPr lang="ru-RU" dirty="0">
              <a:solidFill>
                <a:srgbClr val="29234B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116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4670" y="439004"/>
            <a:ext cx="109728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29234B"/>
                </a:solidFill>
              </a:rPr>
              <a:t>Образовательные </a:t>
            </a:r>
            <a:r>
              <a:rPr lang="ru-RU" sz="3200" dirty="0">
                <a:solidFill>
                  <a:srgbClr val="29234B"/>
                </a:solidFill>
              </a:rPr>
              <a:t>учреждения </a:t>
            </a:r>
            <a:r>
              <a:rPr lang="ru-RU" sz="3200" dirty="0" smtClean="0">
                <a:solidFill>
                  <a:srgbClr val="29234B"/>
                </a:solidFill>
              </a:rPr>
              <a:t/>
            </a:r>
            <a:br>
              <a:rPr lang="ru-RU" sz="3200" dirty="0" smtClean="0">
                <a:solidFill>
                  <a:srgbClr val="29234B"/>
                </a:solidFill>
              </a:rPr>
            </a:br>
            <a:r>
              <a:rPr lang="ru-RU" sz="3200" dirty="0" smtClean="0">
                <a:solidFill>
                  <a:srgbClr val="29234B"/>
                </a:solidFill>
              </a:rPr>
              <a:t>Управления </a:t>
            </a:r>
            <a:r>
              <a:rPr lang="ru-RU" sz="3200" dirty="0">
                <a:solidFill>
                  <a:srgbClr val="29234B"/>
                </a:solidFill>
              </a:rPr>
              <a:t>образования Администрации </a:t>
            </a:r>
            <a:r>
              <a:rPr lang="ru-RU" sz="3200" dirty="0" smtClean="0">
                <a:solidFill>
                  <a:srgbClr val="29234B"/>
                </a:solidFill>
              </a:rPr>
              <a:t>г. о Стрежевой</a:t>
            </a:r>
            <a:endParaRPr lang="ru-RU" sz="3200" dirty="0">
              <a:solidFill>
                <a:srgbClr val="29234B"/>
              </a:solidFill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752991" y="1745517"/>
            <a:ext cx="2133600" cy="4210050"/>
            <a:chOff x="576" y="1056"/>
            <a:chExt cx="1344" cy="2652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F8973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ООУ - 9</a:t>
              </a:r>
              <a:endParaRPr lang="en-US" b="1" dirty="0">
                <a:solidFill>
                  <a:srgbClr val="29234B"/>
                </a:solidFill>
              </a:endParaRPr>
            </a:p>
          </p:txBody>
        </p: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20" name="AutoShape 9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3A63AD"/>
              </a:solidFill>
              <a:ln>
                <a:solidFill>
                  <a:srgbClr val="3A63AD"/>
                </a:solidFill>
                <a:headEnd/>
                <a:tailEnd/>
              </a:ln>
              <a:ex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solidFill>
                    <a:srgbClr val="29234B"/>
                  </a:solidFill>
                </a:endParaRPr>
              </a:p>
            </p:txBody>
          </p:sp>
          <p:sp>
            <p:nvSpPr>
              <p:cNvPr id="21" name="AutoShape 10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3A63AD"/>
              </a:solidFill>
              <a:ln>
                <a:solidFill>
                  <a:srgbClr val="3A63AD"/>
                </a:solidFill>
                <a:headEnd/>
                <a:tailEnd/>
              </a:ln>
              <a:ex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solidFill>
                    <a:srgbClr val="29234B"/>
                  </a:solidFill>
                </a:endParaRPr>
              </a:p>
            </p:txBody>
          </p:sp>
        </p:grpSp>
        <p:sp>
          <p:nvSpPr>
            <p:cNvPr id="15" name="AutoShape 11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F8973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5 313 </a:t>
              </a:r>
            </a:p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обучающихся</a:t>
              </a:r>
              <a:endParaRPr lang="en-US" b="1" dirty="0">
                <a:solidFill>
                  <a:srgbClr val="29234B"/>
                </a:solidFill>
              </a:endParaRP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F8973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319</a:t>
              </a:r>
              <a:endParaRPr lang="ru-RU" b="1" dirty="0">
                <a:solidFill>
                  <a:srgbClr val="29234B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педагогов</a:t>
              </a:r>
              <a:endParaRPr lang="en-US" b="1" dirty="0">
                <a:solidFill>
                  <a:srgbClr val="29234B"/>
                </a:solidFill>
              </a:endParaRPr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655072" y="1715721"/>
            <a:ext cx="2133600" cy="4210050"/>
            <a:chOff x="576" y="1056"/>
            <a:chExt cx="1344" cy="2652"/>
          </a:xfrm>
        </p:grpSpPr>
        <p:sp>
          <p:nvSpPr>
            <p:cNvPr id="23" name="Rectangle 38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24" name="AutoShape 39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25" name="AutoShape 40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6471"/>
                    <a:invGamma/>
                  </a:srgbClr>
                </a:gs>
                <a:gs pos="100000">
                  <a:srgbClr val="CCFFFF"/>
                </a:gs>
              </a:gsLst>
              <a:lin ang="2700000" scaled="1"/>
            </a:gradFill>
            <a:ln w="38100">
              <a:solidFill>
                <a:srgbClr val="CDDB2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ДОУ - 10</a:t>
              </a:r>
              <a:endParaRPr lang="en-US" b="1" dirty="0">
                <a:solidFill>
                  <a:srgbClr val="29234B"/>
                </a:solidFill>
              </a:endParaRPr>
            </a:p>
          </p:txBody>
        </p:sp>
        <p:grpSp>
          <p:nvGrpSpPr>
            <p:cNvPr id="26" name="Group 41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32" name="AutoShape 42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3A63AD"/>
              </a:solidFill>
              <a:ln>
                <a:solidFill>
                  <a:srgbClr val="3A63AD"/>
                </a:solidFill>
                <a:headEnd/>
                <a:tailEnd/>
              </a:ln>
              <a:ex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solidFill>
                    <a:srgbClr val="29234B"/>
                  </a:solidFill>
                </a:endParaRPr>
              </a:p>
            </p:txBody>
          </p:sp>
          <p:sp>
            <p:nvSpPr>
              <p:cNvPr id="33" name="AutoShape 43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3A63AD"/>
              </a:solidFill>
              <a:ln>
                <a:solidFill>
                  <a:srgbClr val="3A63AD"/>
                </a:solidFill>
                <a:headEnd/>
                <a:tailEnd/>
              </a:ln>
              <a:ex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solidFill>
                    <a:srgbClr val="29234B"/>
                  </a:solidFill>
                </a:endParaRPr>
              </a:p>
            </p:txBody>
          </p:sp>
        </p:grpSp>
        <p:sp>
          <p:nvSpPr>
            <p:cNvPr id="27" name="AutoShape 44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6471"/>
                    <a:invGamma/>
                  </a:srgbClr>
                </a:gs>
                <a:gs pos="100000">
                  <a:srgbClr val="CCFFFF"/>
                </a:gs>
              </a:gsLst>
              <a:lin ang="2700000" scaled="1"/>
            </a:gradFill>
            <a:ln w="38100">
              <a:solidFill>
                <a:srgbClr val="CDDB2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2 373</a:t>
              </a:r>
            </a:p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 </a:t>
              </a:r>
              <a:r>
                <a:rPr lang="ru-RU" b="1" dirty="0">
                  <a:solidFill>
                    <a:srgbClr val="29234B"/>
                  </a:solidFill>
                </a:rPr>
                <a:t>воспитанника</a:t>
              </a:r>
              <a:endParaRPr lang="en-US" b="1" dirty="0">
                <a:solidFill>
                  <a:srgbClr val="29234B"/>
                </a:solidFill>
              </a:endParaRPr>
            </a:p>
          </p:txBody>
        </p:sp>
        <p:sp>
          <p:nvSpPr>
            <p:cNvPr id="28" name="AutoShape 45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6471"/>
                    <a:invGamma/>
                  </a:srgbClr>
                </a:gs>
                <a:gs pos="100000">
                  <a:srgbClr val="CCFFFF"/>
                </a:gs>
              </a:gsLst>
              <a:lin ang="2700000" scaled="1"/>
            </a:gradFill>
            <a:ln w="38100">
              <a:solidFill>
                <a:srgbClr val="CDDB2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359</a:t>
              </a:r>
            </a:p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педагогов</a:t>
              </a:r>
              <a:endParaRPr lang="en-US" b="1" dirty="0">
                <a:solidFill>
                  <a:srgbClr val="29234B"/>
                </a:solidFill>
              </a:endParaRPr>
            </a:p>
          </p:txBody>
        </p:sp>
        <p:sp>
          <p:nvSpPr>
            <p:cNvPr id="29" name="AutoShape 46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30" name="AutoShape 47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31" name="Rectangle 48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</p:grpSp>
      <p:grpSp>
        <p:nvGrpSpPr>
          <p:cNvPr id="34" name="Group 49"/>
          <p:cNvGrpSpPr>
            <a:grpSpLocks/>
          </p:cNvGrpSpPr>
          <p:nvPr/>
        </p:nvGrpSpPr>
        <p:grpSpPr bwMode="auto">
          <a:xfrm>
            <a:off x="8465148" y="1667730"/>
            <a:ext cx="2138363" cy="4210050"/>
            <a:chOff x="573" y="1056"/>
            <a:chExt cx="1347" cy="2652"/>
          </a:xfrm>
        </p:grpSpPr>
        <p:sp>
          <p:nvSpPr>
            <p:cNvPr id="35" name="Rectangle 50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36" name="AutoShape 51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37" name="AutoShape 52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9FDCF"/>
                </a:gs>
                <a:gs pos="50000">
                  <a:srgbClr val="E9FDCF">
                    <a:gamma/>
                    <a:tint val="33333"/>
                    <a:invGamma/>
                  </a:srgbClr>
                </a:gs>
                <a:gs pos="100000">
                  <a:srgbClr val="E9FDCF"/>
                </a:gs>
              </a:gsLst>
              <a:lin ang="2700000" scaled="1"/>
            </a:gradFill>
            <a:ln w="38100">
              <a:solidFill>
                <a:srgbClr val="46B2B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УДО - 3</a:t>
              </a:r>
              <a:endParaRPr lang="en-US" b="1" dirty="0">
                <a:solidFill>
                  <a:srgbClr val="29234B"/>
                </a:solidFill>
              </a:endParaRPr>
            </a:p>
          </p:txBody>
        </p:sp>
        <p:grpSp>
          <p:nvGrpSpPr>
            <p:cNvPr id="38" name="Group 53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44" name="AutoShape 54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3A63AD"/>
              </a:solidFill>
              <a:ln>
                <a:solidFill>
                  <a:srgbClr val="3A63AD"/>
                </a:solidFill>
                <a:headEnd/>
                <a:tailEnd/>
              </a:ln>
              <a:ex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solidFill>
                    <a:srgbClr val="29234B"/>
                  </a:solidFill>
                </a:endParaRPr>
              </a:p>
            </p:txBody>
          </p:sp>
          <p:sp>
            <p:nvSpPr>
              <p:cNvPr id="45" name="AutoShape 55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3A63AD"/>
              </a:solidFill>
              <a:ln>
                <a:solidFill>
                  <a:srgbClr val="3A63AD"/>
                </a:solidFill>
                <a:headEnd/>
                <a:tailEnd/>
              </a:ln>
              <a:ex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solidFill>
                    <a:srgbClr val="29234B"/>
                  </a:solidFill>
                </a:endParaRPr>
              </a:p>
            </p:txBody>
          </p:sp>
        </p:grpSp>
        <p:sp>
          <p:nvSpPr>
            <p:cNvPr id="39" name="AutoShape 56"/>
            <p:cNvSpPr>
              <a:spLocks noChangeArrowheads="1"/>
            </p:cNvSpPr>
            <p:nvPr/>
          </p:nvSpPr>
          <p:spPr bwMode="gray">
            <a:xfrm>
              <a:off x="573" y="2173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9FDCF"/>
                </a:gs>
                <a:gs pos="50000">
                  <a:srgbClr val="E9FDCF">
                    <a:gamma/>
                    <a:tint val="33333"/>
                    <a:invGamma/>
                  </a:srgbClr>
                </a:gs>
                <a:gs pos="100000">
                  <a:srgbClr val="E9FDCF"/>
                </a:gs>
              </a:gsLst>
              <a:lin ang="2700000" scaled="1"/>
            </a:gradFill>
            <a:ln w="38100">
              <a:solidFill>
                <a:srgbClr val="46B2B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u="sng" dirty="0">
                <a:solidFill>
                  <a:srgbClr val="29234B"/>
                </a:solidFill>
              </a:endParaRPr>
            </a:p>
          </p:txBody>
        </p:sp>
        <p:sp>
          <p:nvSpPr>
            <p:cNvPr id="40" name="AutoShape 57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9FDCF"/>
                </a:gs>
                <a:gs pos="50000">
                  <a:srgbClr val="E9FDCF">
                    <a:gamma/>
                    <a:tint val="33333"/>
                    <a:invGamma/>
                  </a:srgbClr>
                </a:gs>
                <a:gs pos="100000">
                  <a:srgbClr val="E9FDCF"/>
                </a:gs>
              </a:gsLst>
              <a:lin ang="2700000" scaled="1"/>
            </a:gradFill>
            <a:ln w="38100">
              <a:solidFill>
                <a:srgbClr val="46B2B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29234B"/>
                  </a:solidFill>
                </a:rPr>
                <a:t>58</a:t>
              </a:r>
              <a:endParaRPr lang="ru-RU" b="1" dirty="0">
                <a:solidFill>
                  <a:srgbClr val="29234B"/>
                </a:solidFill>
              </a:endParaRPr>
            </a:p>
            <a:p>
              <a:pPr algn="ctr"/>
              <a:r>
                <a:rPr lang="ru-RU" b="1" dirty="0">
                  <a:solidFill>
                    <a:srgbClr val="29234B"/>
                  </a:solidFill>
                </a:rPr>
                <a:t>педагогов</a:t>
              </a:r>
            </a:p>
          </p:txBody>
        </p:sp>
        <p:sp>
          <p:nvSpPr>
            <p:cNvPr id="41" name="AutoShape 58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42" name="AutoShape 59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  <p:sp>
          <p:nvSpPr>
            <p:cNvPr id="43" name="Rectangle 60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solidFill>
              <a:srgbClr val="3A63AD"/>
            </a:solidFill>
            <a:ln>
              <a:solidFill>
                <a:srgbClr val="3A63AD"/>
              </a:solidFill>
              <a:headEnd/>
              <a:tailEnd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rgbClr val="29234B"/>
                </a:solidFill>
              </a:endParaRPr>
            </a:p>
          </p:txBody>
        </p: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1034"/>
            <a:ext cx="1192668" cy="906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88288" y="370290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9234B"/>
                </a:solidFill>
              </a:rPr>
              <a:t>4841 обучающихся</a:t>
            </a:r>
            <a:endParaRPr lang="ru-RU" b="1" dirty="0">
              <a:solidFill>
                <a:srgbClr val="2923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97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192668" cy="9064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514"/>
          <a:stretch/>
        </p:blipFill>
        <p:spPr>
          <a:xfrm>
            <a:off x="1487488" y="912217"/>
            <a:ext cx="3712284" cy="5506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0101"/>
          <a:stretch/>
        </p:blipFill>
        <p:spPr>
          <a:xfrm rot="981311">
            <a:off x="6380971" y="1157443"/>
            <a:ext cx="3683538" cy="5520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148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192668" cy="9064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85185" y="-58540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29234B"/>
                </a:solidFill>
              </a:rPr>
              <a:t>Кадровый резерв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30194"/>
            <a:ext cx="9912330" cy="6906054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20154695">
            <a:off x="567773" y="3590230"/>
            <a:ext cx="2652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29234B"/>
                </a:solidFill>
              </a:rPr>
              <a:t>Директор,</a:t>
            </a:r>
          </a:p>
          <a:p>
            <a:pPr algn="ctr"/>
            <a:r>
              <a:rPr lang="ru-RU" dirty="0" smtClean="0">
                <a:solidFill>
                  <a:srgbClr val="29234B"/>
                </a:solidFill>
              </a:rPr>
              <a:t>  </a:t>
            </a:r>
            <a:r>
              <a:rPr lang="ru-RU" dirty="0">
                <a:solidFill>
                  <a:srgbClr val="29234B"/>
                </a:solidFill>
              </a:rPr>
              <a:t>заместитель директора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4871" y="1446278"/>
            <a:ext cx="6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9234B"/>
                </a:solidFill>
              </a:rPr>
              <a:t>ООУ</a:t>
            </a:r>
            <a:endParaRPr lang="ru-RU" b="1" dirty="0">
              <a:solidFill>
                <a:srgbClr val="29234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941224">
            <a:off x="7458894" y="3590231"/>
            <a:ext cx="2652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29234B"/>
                </a:solidFill>
              </a:rPr>
              <a:t>Директор,</a:t>
            </a:r>
          </a:p>
          <a:p>
            <a:pPr algn="ctr"/>
            <a:r>
              <a:rPr lang="ru-RU" dirty="0" smtClean="0">
                <a:solidFill>
                  <a:srgbClr val="29234B"/>
                </a:solidFill>
              </a:rPr>
              <a:t>  заместитель директора </a:t>
            </a:r>
            <a:endParaRPr lang="ru-RU" dirty="0">
              <a:solidFill>
                <a:srgbClr val="29234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090605">
            <a:off x="3919821" y="3335795"/>
            <a:ext cx="2821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>
              <a:solidFill>
                <a:srgbClr val="29234B"/>
              </a:solidFill>
            </a:endParaRPr>
          </a:p>
          <a:p>
            <a:pPr algn="ctr"/>
            <a:r>
              <a:rPr lang="ru-RU" dirty="0" smtClean="0">
                <a:solidFill>
                  <a:srgbClr val="29234B"/>
                </a:solidFill>
              </a:rPr>
              <a:t>Заведующий,</a:t>
            </a:r>
          </a:p>
          <a:p>
            <a:pPr algn="ctr"/>
            <a:r>
              <a:rPr lang="ru-RU" dirty="0" smtClean="0">
                <a:solidFill>
                  <a:srgbClr val="29234B"/>
                </a:solidFill>
              </a:rPr>
              <a:t> </a:t>
            </a:r>
            <a:r>
              <a:rPr lang="ru-RU" dirty="0">
                <a:solidFill>
                  <a:srgbClr val="29234B"/>
                </a:solidFill>
              </a:rPr>
              <a:t>заместитель </a:t>
            </a:r>
            <a:r>
              <a:rPr lang="ru-RU" dirty="0" smtClean="0">
                <a:solidFill>
                  <a:srgbClr val="29234B"/>
                </a:solidFill>
              </a:rPr>
              <a:t>заведующего</a:t>
            </a:r>
            <a:endParaRPr lang="ru-RU" dirty="0">
              <a:solidFill>
                <a:srgbClr val="29234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4426" y="1391783"/>
            <a:ext cx="60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9234B"/>
                </a:solidFill>
              </a:rPr>
              <a:t>УДО</a:t>
            </a:r>
            <a:endParaRPr lang="ru-RU" b="1" dirty="0">
              <a:solidFill>
                <a:srgbClr val="29234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1215" y="1391783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9234B"/>
                </a:solidFill>
              </a:rPr>
              <a:t>ДОУ</a:t>
            </a:r>
            <a:endParaRPr lang="ru-RU" b="1" dirty="0">
              <a:solidFill>
                <a:srgbClr val="29234B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37619" y="5849539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340">
              <a:spcAft>
                <a:spcPts val="0"/>
              </a:spcAft>
            </a:pPr>
            <a:r>
              <a:rPr lang="ru-RU" sz="2000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2000" dirty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000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indent="-180340">
              <a:spcAft>
                <a:spcPts val="0"/>
              </a:spcAft>
            </a:pPr>
            <a:r>
              <a:rPr lang="ru-RU" sz="2000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(кроме должностей муниципальной службы).</a:t>
            </a:r>
            <a:endParaRPr lang="ru-RU" sz="1400" dirty="0">
              <a:solidFill>
                <a:srgbClr val="29234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3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192668" cy="9064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85185" y="-58540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9234B"/>
                </a:solidFill>
              </a:rPr>
              <a:t>Состав управленческого резерва </a:t>
            </a:r>
            <a:endParaRPr lang="ru-RU" sz="3200" dirty="0">
              <a:solidFill>
                <a:srgbClr val="29234B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92363" y="1604810"/>
            <a:ext cx="9324118" cy="3537914"/>
            <a:chOff x="1883459" y="1904914"/>
            <a:chExt cx="5828259" cy="3093030"/>
          </a:xfrm>
        </p:grpSpPr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2576573" y="1904914"/>
              <a:ext cx="4543611" cy="1108922"/>
              <a:chOff x="630" y="1091"/>
              <a:chExt cx="3041" cy="806"/>
            </a:xfrm>
          </p:grpSpPr>
          <p:sp>
            <p:nvSpPr>
              <p:cNvPr id="15" name="Rectangle 6"/>
              <p:cNvSpPr>
                <a:spLocks noChangeArrowheads="1"/>
              </p:cNvSpPr>
              <p:nvPr/>
            </p:nvSpPr>
            <p:spPr bwMode="gray">
              <a:xfrm rot="3419336">
                <a:off x="643" y="1139"/>
                <a:ext cx="745" cy="772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66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grpSp>
            <p:nvGrpSpPr>
              <p:cNvPr id="16" name="Group 7"/>
              <p:cNvGrpSpPr>
                <a:grpSpLocks/>
              </p:cNvGrpSpPr>
              <p:nvPr/>
            </p:nvGrpSpPr>
            <p:grpSpPr bwMode="auto">
              <a:xfrm>
                <a:off x="1296" y="1296"/>
                <a:ext cx="624" cy="96"/>
                <a:chOff x="2003" y="3439"/>
                <a:chExt cx="468" cy="244"/>
              </a:xfrm>
            </p:grpSpPr>
            <p:sp>
              <p:nvSpPr>
                <p:cNvPr id="30" name="Oval 8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Rectangle 9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10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11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Rectangle 12"/>
              <p:cNvSpPr>
                <a:spLocks noChangeArrowheads="1"/>
              </p:cNvSpPr>
              <p:nvPr/>
            </p:nvSpPr>
            <p:spPr bwMode="gray">
              <a:xfrm rot="3419336">
                <a:off x="1830" y="1029"/>
                <a:ext cx="692" cy="816"/>
              </a:xfrm>
              <a:prstGeom prst="rect">
                <a:avLst/>
              </a:prstGeom>
              <a:solidFill>
                <a:srgbClr val="5491D4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5491D4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grpSp>
            <p:nvGrpSpPr>
              <p:cNvPr id="18" name="Group 13"/>
              <p:cNvGrpSpPr>
                <a:grpSpLocks/>
              </p:cNvGrpSpPr>
              <p:nvPr/>
            </p:nvGrpSpPr>
            <p:grpSpPr bwMode="auto">
              <a:xfrm>
                <a:off x="2448" y="1296"/>
                <a:ext cx="624" cy="96"/>
                <a:chOff x="2003" y="3439"/>
                <a:chExt cx="468" cy="244"/>
              </a:xfrm>
            </p:grpSpPr>
            <p:sp>
              <p:nvSpPr>
                <p:cNvPr id="26" name="Oval 14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Rectangle 15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16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Oval 17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Rectangle 18"/>
              <p:cNvSpPr>
                <a:spLocks noChangeArrowheads="1"/>
              </p:cNvSpPr>
              <p:nvPr/>
            </p:nvSpPr>
            <p:spPr bwMode="gray">
              <a:xfrm rot="3419336">
                <a:off x="2917" y="1059"/>
                <a:ext cx="714" cy="79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3967095" y="3306367"/>
              <a:ext cx="1616075" cy="1691576"/>
            </a:xfrm>
            <a:prstGeom prst="roundRect">
              <a:avLst>
                <a:gd name="adj" fmla="val 13745"/>
              </a:avLst>
            </a:prstGeom>
            <a:solidFill>
              <a:srgbClr val="FFFFFF">
                <a:alpha val="31000"/>
              </a:srgbClr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" name="AutoShape 4"/>
            <p:cNvSpPr>
              <a:spLocks noChangeArrowheads="1"/>
            </p:cNvSpPr>
            <p:nvPr/>
          </p:nvSpPr>
          <p:spPr bwMode="auto">
            <a:xfrm>
              <a:off x="1883459" y="3345592"/>
              <a:ext cx="1676400" cy="1652351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  <a:latin typeface="Verdana" pitchFamily="34" charset="0"/>
                </a:rPr>
                <a:t>не </a:t>
              </a:r>
              <a:r>
                <a:rPr lang="ru-RU" sz="1400" dirty="0">
                  <a:solidFill>
                    <a:srgbClr val="000000"/>
                  </a:solidFill>
                  <a:latin typeface="Verdana" pitchFamily="34" charset="0"/>
                </a:rPr>
                <a:t>требуется специальной дополнительной подготовки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7" name="AutoShape 30"/>
            <p:cNvSpPr>
              <a:spLocks noChangeArrowheads="1"/>
            </p:cNvSpPr>
            <p:nvPr/>
          </p:nvSpPr>
          <p:spPr bwMode="auto">
            <a:xfrm>
              <a:off x="6050800" y="3301026"/>
              <a:ext cx="1660918" cy="1696918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/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 rot="19502385">
            <a:off x="2388505" y="1935093"/>
            <a:ext cx="1655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Оперативный</a:t>
            </a:r>
          </a:p>
          <a:p>
            <a:pPr algn="ctr"/>
            <a:r>
              <a:rPr lang="ru-RU" b="1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endParaRPr lang="ru-RU" b="1" dirty="0">
              <a:solidFill>
                <a:srgbClr val="29234B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9502385">
            <a:off x="5062542" y="1826085"/>
            <a:ext cx="1842172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60" b="1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Перспективный</a:t>
            </a:r>
          </a:p>
          <a:p>
            <a:pPr algn="ctr"/>
            <a:r>
              <a:rPr lang="ru-RU" sz="1760" b="1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резерв </a:t>
            </a:r>
            <a:endParaRPr lang="ru-RU" sz="1760" b="1" dirty="0">
              <a:solidFill>
                <a:srgbClr val="29234B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9502385">
            <a:off x="7739179" y="1724587"/>
            <a:ext cx="1744772" cy="84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60" b="1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Специальный  </a:t>
            </a:r>
          </a:p>
          <a:p>
            <a:pPr algn="ctr"/>
            <a:r>
              <a:rPr lang="ru-RU" sz="1760" b="1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резерв</a:t>
            </a:r>
          </a:p>
          <a:p>
            <a:pPr algn="ctr"/>
            <a:r>
              <a:rPr lang="ru-RU" sz="1400" b="1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(кадровый запас)</a:t>
            </a:r>
            <a:endParaRPr lang="ru-RU" sz="1400" b="1" dirty="0">
              <a:solidFill>
                <a:srgbClr val="29234B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36997" y="3252708"/>
            <a:ext cx="2367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Verdana" pitchFamily="34" charset="0"/>
              </a:rPr>
              <a:t>проявившие </a:t>
            </a:r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наибольшие способности к управленческой деятельности и достигшие наилучших результатов в своей работе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24119" y="3502617"/>
            <a:ext cx="26571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перспективные педагоги, заместители руководителей </a:t>
            </a:r>
            <a:r>
              <a:rPr lang="ru-RU" sz="1400" dirty="0" smtClean="0">
                <a:solidFill>
                  <a:srgbClr val="000000"/>
                </a:solidFill>
                <a:latin typeface="Verdana" pitchFamily="34" charset="0"/>
              </a:rPr>
              <a:t>ОУ прошедшие специальную подготовку </a:t>
            </a:r>
            <a:endParaRPr lang="ru-RU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6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192668" cy="9064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85185" y="-58540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9234B"/>
                </a:solidFill>
              </a:rPr>
              <a:t>Основные формы </a:t>
            </a:r>
            <a:r>
              <a:rPr lang="ru-RU" sz="3200" dirty="0">
                <a:solidFill>
                  <a:srgbClr val="29234B"/>
                </a:solidFill>
              </a:rPr>
              <a:t>подготовки резерва 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"/>
          <a:stretch/>
        </p:blipFill>
        <p:spPr>
          <a:xfrm>
            <a:off x="0" y="1036564"/>
            <a:ext cx="5951984" cy="56327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7368" y="1968994"/>
            <a:ext cx="2134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</a:p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7654" y="3657928"/>
            <a:ext cx="191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6458" y="5229200"/>
            <a:ext cx="1680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Семинары,</a:t>
            </a:r>
          </a:p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круглые столы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7728" y="1533233"/>
            <a:ext cx="1911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Активные формы</a:t>
            </a:r>
          </a:p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2666" y="3196263"/>
            <a:ext cx="1725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Стажировка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PT Astra Serif" panose="020A0603040505020204" pitchFamily="18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34607" y="4886645"/>
            <a:ext cx="1163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256" y="3588310"/>
            <a:ext cx="4099382" cy="234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812" y="1015676"/>
            <a:ext cx="3310837" cy="252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2373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192668" cy="90642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-1032792" y="550655"/>
            <a:ext cx="12673408" cy="6497960"/>
            <a:chOff x="-1032792" y="787443"/>
            <a:chExt cx="12673408" cy="649796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32792" y="787443"/>
              <a:ext cx="12673408" cy="6497960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519936" y="1983079"/>
              <a:ext cx="4403812" cy="857709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549843" y="5191562"/>
              <a:ext cx="4373905" cy="79208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75520" y="2082043"/>
              <a:ext cx="1003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29234B"/>
                  </a:solidFill>
                </a:rPr>
                <a:t>Цель:</a:t>
              </a:r>
              <a:r>
                <a:rPr lang="ru-RU" sz="2400" dirty="0" smtClean="0">
                  <a:solidFill>
                    <a:srgbClr val="29234B"/>
                  </a:solidFill>
                </a:rPr>
                <a:t> </a:t>
              </a:r>
              <a:endParaRPr lang="ru-RU" sz="2400" dirty="0">
                <a:solidFill>
                  <a:srgbClr val="29234B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838401" y="996075"/>
              <a:ext cx="429652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1600" dirty="0" smtClean="0">
                  <a:solidFill>
                    <a:srgbClr val="29234B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Создание условий для обеспечения образовательных организаций подготовленными компетентными управленческими кадрами, способными реализовывать стратегию развития образования. Использование конкурсных механизмов для выявления инициатив, обобщения и тиражирования управленческого опыта в муниципальной системе образования.</a:t>
              </a:r>
              <a:endParaRPr lang="ru-RU" sz="1600" dirty="0">
                <a:solidFill>
                  <a:srgbClr val="29234B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75521" y="5466982"/>
              <a:ext cx="18113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>
                  <a:solidFill>
                    <a:srgbClr val="29234B"/>
                  </a:solidFill>
                </a:rPr>
                <a:t>Задачи: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31115" y="4045181"/>
              <a:ext cx="440381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29234B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dirty="0" smtClean="0">
                  <a:solidFill>
                    <a:srgbClr val="000000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solidFill>
                    <a:srgbClr val="29234B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обеспечение </a:t>
              </a:r>
              <a:r>
                <a:rPr lang="ru-RU" dirty="0">
                  <a:solidFill>
                    <a:srgbClr val="29234B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реального профессионального роста и продвижения, раскрытия </a:t>
              </a:r>
              <a:r>
                <a:rPr lang="ru-RU" dirty="0" smtClean="0">
                  <a:solidFill>
                    <a:srgbClr val="29234B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 разных возможностей резервистов</a:t>
              </a:r>
              <a:r>
                <a:rPr lang="ru-RU" smtClean="0">
                  <a:solidFill>
                    <a:srgbClr val="29234B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endParaRPr lang="ru-RU" dirty="0">
                <a:solidFill>
                  <a:srgbClr val="29234B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838401" y="4806197"/>
            <a:ext cx="44708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9234B"/>
              </a:solidFill>
              <a:latin typeface="PT Astra Serif" panose="020A0603040505020204" pitchFamily="18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dirty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резерв квалифицированных, талантливых, успешных, имеющих активную гражданскую позицию и высокий потенциал к развитию </a:t>
            </a:r>
            <a:r>
              <a:rPr lang="ru-RU" dirty="0" smtClean="0">
                <a:solidFill>
                  <a:srgbClr val="29234B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  <a:endParaRPr lang="ru-RU" dirty="0">
              <a:solidFill>
                <a:srgbClr val="2923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8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192668" cy="906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8765" r="27565"/>
          <a:stretch/>
        </p:blipFill>
        <p:spPr>
          <a:xfrm>
            <a:off x="188814" y="2993155"/>
            <a:ext cx="2202919" cy="356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36526" b="12439"/>
          <a:stretch/>
        </p:blipFill>
        <p:spPr>
          <a:xfrm>
            <a:off x="9768408" y="924013"/>
            <a:ext cx="2160240" cy="356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7422" y="192634"/>
            <a:ext cx="2068061" cy="3013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064" y="503877"/>
            <a:ext cx="2281211" cy="3610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2137" y="1266852"/>
            <a:ext cx="2663909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8208" y="3645024"/>
            <a:ext cx="2299920" cy="3054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3046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192668" cy="9064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72286" y="160826"/>
            <a:ext cx="4005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29234B"/>
                </a:solidFill>
                <a:latin typeface="+mj-lt"/>
                <a:ea typeface="+mj-ea"/>
                <a:cs typeface="+mj-cs"/>
              </a:rPr>
              <a:t>Результаты </a:t>
            </a:r>
            <a:r>
              <a:rPr lang="ru-RU" sz="3200" dirty="0" smtClean="0">
                <a:solidFill>
                  <a:srgbClr val="29234B"/>
                </a:solidFill>
                <a:latin typeface="+mj-lt"/>
                <a:ea typeface="+mj-ea"/>
                <a:cs typeface="+mj-cs"/>
              </a:rPr>
              <a:t>конкурсов</a:t>
            </a:r>
            <a:endParaRPr lang="ru-RU" sz="3200" dirty="0">
              <a:solidFill>
                <a:srgbClr val="29234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55756" y="1821345"/>
            <a:ext cx="3744416" cy="2050356"/>
            <a:chOff x="1312004" y="1915318"/>
            <a:chExt cx="2369835" cy="2857500"/>
          </a:xfrm>
        </p:grpSpPr>
        <p:sp>
          <p:nvSpPr>
            <p:cNvPr id="15" name="AutoShape 52"/>
            <p:cNvSpPr>
              <a:spLocks noChangeArrowheads="1"/>
            </p:cNvSpPr>
            <p:nvPr/>
          </p:nvSpPr>
          <p:spPr bwMode="gray">
            <a:xfrm>
              <a:off x="1312004" y="1915318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53"/>
            <p:cNvSpPr>
              <a:spLocks noChangeArrowheads="1"/>
            </p:cNvSpPr>
            <p:nvPr/>
          </p:nvSpPr>
          <p:spPr bwMode="gray">
            <a:xfrm>
              <a:off x="1345342" y="1923256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54"/>
            <p:cNvSpPr>
              <a:spLocks noChangeArrowheads="1"/>
            </p:cNvSpPr>
            <p:nvPr/>
          </p:nvSpPr>
          <p:spPr bwMode="gray">
            <a:xfrm>
              <a:off x="1362804" y="3987006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55"/>
            <p:cNvSpPr>
              <a:spLocks noChangeArrowheads="1"/>
            </p:cNvSpPr>
            <p:nvPr/>
          </p:nvSpPr>
          <p:spPr bwMode="gray">
            <a:xfrm>
              <a:off x="1362804" y="1945481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65"/>
            <p:cNvSpPr txBox="1">
              <a:spLocks noChangeArrowheads="1"/>
            </p:cNvSpPr>
            <p:nvPr/>
          </p:nvSpPr>
          <p:spPr bwMode="gray">
            <a:xfrm>
              <a:off x="1312004" y="2444435"/>
              <a:ext cx="2369835" cy="2058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29234B"/>
                  </a:solidFill>
                  <a:latin typeface="Verdana" pitchFamily="34" charset="0"/>
                </a:rPr>
                <a:t>      </a:t>
              </a:r>
              <a:r>
                <a:rPr lang="ru-RU" b="1" dirty="0" smtClean="0">
                  <a:solidFill>
                    <a:srgbClr val="29234B"/>
                  </a:solidFill>
                  <a:latin typeface="Verdana" pitchFamily="34" charset="0"/>
                </a:rPr>
                <a:t>Участие</a:t>
              </a:r>
              <a:r>
                <a:rPr lang="ru-RU" b="1" dirty="0">
                  <a:solidFill>
                    <a:srgbClr val="29234B"/>
                  </a:solidFill>
                  <a:latin typeface="Verdana" pitchFamily="34" charset="0"/>
                </a:rPr>
                <a:t>:</a:t>
              </a:r>
            </a:p>
            <a:p>
              <a:pPr marL="285750" indent="-285750">
                <a:buFontTx/>
                <a:buChar char="-"/>
              </a:pPr>
              <a:r>
                <a:rPr lang="ru-RU" dirty="0" smtClean="0">
                  <a:solidFill>
                    <a:srgbClr val="29234B"/>
                  </a:solidFill>
                  <a:latin typeface="Verdana" pitchFamily="34" charset="0"/>
                </a:rPr>
                <a:t>конкурс </a:t>
              </a:r>
              <a:r>
                <a:rPr lang="ru-RU" dirty="0" smtClean="0">
                  <a:solidFill>
                    <a:srgbClr val="29234B"/>
                  </a:solidFill>
                  <a:latin typeface="Verdana" pitchFamily="34" charset="0"/>
                </a:rPr>
                <a:t> </a:t>
              </a:r>
              <a:r>
                <a:rPr lang="ru-RU" dirty="0">
                  <a:solidFill>
                    <a:srgbClr val="29234B"/>
                  </a:solidFill>
                  <a:latin typeface="Verdana" pitchFamily="34" charset="0"/>
                </a:rPr>
                <a:t>эссе – 100</a:t>
              </a:r>
              <a:r>
                <a:rPr lang="ru-RU" dirty="0" smtClean="0">
                  <a:solidFill>
                    <a:srgbClr val="29234B"/>
                  </a:solidFill>
                  <a:latin typeface="Verdana" pitchFamily="34" charset="0"/>
                </a:rPr>
                <a:t>%</a:t>
              </a:r>
            </a:p>
            <a:p>
              <a:pPr marL="285750" indent="-285750">
                <a:buFontTx/>
                <a:buChar char="-"/>
              </a:pPr>
              <a:r>
                <a:rPr lang="ru-RU" dirty="0" smtClean="0">
                  <a:solidFill>
                    <a:srgbClr val="29234B"/>
                  </a:solidFill>
                  <a:latin typeface="Verdana" pitchFamily="34" charset="0"/>
                </a:rPr>
                <a:t>конкурс рефератов </a:t>
              </a:r>
            </a:p>
            <a:p>
              <a:r>
                <a:rPr lang="ru-RU" dirty="0">
                  <a:solidFill>
                    <a:srgbClr val="29234B"/>
                  </a:solidFill>
                  <a:latin typeface="Verdana" pitchFamily="34" charset="0"/>
                </a:rPr>
                <a:t> </a:t>
              </a:r>
              <a:r>
                <a:rPr lang="ru-RU" dirty="0" smtClean="0">
                  <a:solidFill>
                    <a:srgbClr val="29234B"/>
                  </a:solidFill>
                  <a:latin typeface="Verdana" pitchFamily="34" charset="0"/>
                </a:rPr>
                <a:t> </a:t>
              </a:r>
              <a:r>
                <a:rPr lang="ru-RU" dirty="0" smtClean="0">
                  <a:solidFill>
                    <a:srgbClr val="29234B"/>
                  </a:solidFill>
                  <a:latin typeface="Verdana" pitchFamily="34" charset="0"/>
                </a:rPr>
                <a:t>(мини-проектов) </a:t>
              </a:r>
              <a:r>
                <a:rPr lang="ru-RU" dirty="0">
                  <a:solidFill>
                    <a:srgbClr val="29234B"/>
                  </a:solidFill>
                  <a:latin typeface="Verdana" pitchFamily="34" charset="0"/>
                </a:rPr>
                <a:t>– 89</a:t>
              </a:r>
              <a:r>
                <a:rPr lang="ru-RU" dirty="0" smtClean="0">
                  <a:solidFill>
                    <a:srgbClr val="29234B"/>
                  </a:solidFill>
                  <a:latin typeface="Verdana" pitchFamily="34" charset="0"/>
                </a:rPr>
                <a:t>%</a:t>
              </a:r>
              <a:endParaRPr lang="ru-RU" dirty="0">
                <a:solidFill>
                  <a:srgbClr val="29234B"/>
                </a:solidFill>
                <a:latin typeface="Verdana" pitchFamily="34" charset="0"/>
              </a:endParaRPr>
            </a:p>
            <a:p>
              <a:pPr marL="285750" indent="-285750">
                <a:buFontTx/>
                <a:buChar char="-"/>
              </a:pPr>
              <a:endParaRPr lang="ru-RU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900172" y="2793878"/>
            <a:ext cx="4255961" cy="1672129"/>
            <a:chOff x="5010547" y="2007393"/>
            <a:chExt cx="2285971" cy="2941149"/>
          </a:xfrm>
        </p:grpSpPr>
        <p:sp>
          <p:nvSpPr>
            <p:cNvPr id="30" name="AutoShape 67"/>
            <p:cNvSpPr>
              <a:spLocks noChangeArrowheads="1"/>
            </p:cNvSpPr>
            <p:nvPr/>
          </p:nvSpPr>
          <p:spPr bwMode="gray">
            <a:xfrm>
              <a:off x="5010547" y="2007393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6AF35"/>
                </a:gs>
                <a:gs pos="100000">
                  <a:srgbClr val="588D3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68"/>
            <p:cNvSpPr>
              <a:spLocks noChangeArrowheads="1"/>
            </p:cNvSpPr>
            <p:nvPr/>
          </p:nvSpPr>
          <p:spPr bwMode="gray">
            <a:xfrm>
              <a:off x="5043885" y="2015331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99D8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69"/>
            <p:cNvSpPr>
              <a:spLocks noChangeArrowheads="1"/>
            </p:cNvSpPr>
            <p:nvPr/>
          </p:nvSpPr>
          <p:spPr bwMode="gray">
            <a:xfrm>
              <a:off x="5061347" y="4079081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D844"/>
                </a:gs>
                <a:gs pos="100000">
                  <a:srgbClr val="99D844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70"/>
            <p:cNvSpPr>
              <a:spLocks noChangeArrowheads="1"/>
            </p:cNvSpPr>
            <p:nvPr/>
          </p:nvSpPr>
          <p:spPr bwMode="gray">
            <a:xfrm>
              <a:off x="5061347" y="2037556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D844">
                    <a:gamma/>
                    <a:tint val="33333"/>
                    <a:invGamma/>
                  </a:srgbClr>
                </a:gs>
                <a:gs pos="100000">
                  <a:srgbClr val="99D84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77"/>
            <p:cNvSpPr txBox="1">
              <a:spLocks noChangeArrowheads="1"/>
            </p:cNvSpPr>
            <p:nvPr/>
          </p:nvSpPr>
          <p:spPr bwMode="gray">
            <a:xfrm>
              <a:off x="5014888" y="2458306"/>
              <a:ext cx="2281630" cy="2490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29234B"/>
                  </a:solidFill>
                  <a:latin typeface="Verdana" pitchFamily="34" charset="0"/>
                </a:rPr>
                <a:t>      </a:t>
              </a:r>
              <a:r>
                <a:rPr lang="ru-RU" b="1" dirty="0" smtClean="0">
                  <a:solidFill>
                    <a:srgbClr val="29234B"/>
                  </a:solidFill>
                  <a:latin typeface="Verdana" pitchFamily="34" charset="0"/>
                </a:rPr>
                <a:t>Назначены</a:t>
              </a:r>
              <a:r>
                <a:rPr lang="ru-RU" b="1" dirty="0">
                  <a:solidFill>
                    <a:srgbClr val="29234B"/>
                  </a:solidFill>
                  <a:latin typeface="Verdana" pitchFamily="34" charset="0"/>
                </a:rPr>
                <a:t>:</a:t>
              </a:r>
            </a:p>
            <a:p>
              <a:r>
                <a:rPr lang="ru-RU" dirty="0" smtClean="0">
                  <a:solidFill>
                    <a:srgbClr val="29234B"/>
                  </a:solidFill>
                  <a:latin typeface="Verdana" pitchFamily="34" charset="0"/>
                </a:rPr>
                <a:t>-руководителями ОУ– 3 чел.</a:t>
              </a:r>
              <a:endParaRPr lang="ru-RU" dirty="0">
                <a:solidFill>
                  <a:srgbClr val="29234B"/>
                </a:solidFill>
                <a:latin typeface="Verdana" pitchFamily="34" charset="0"/>
              </a:endParaRPr>
            </a:p>
            <a:p>
              <a:r>
                <a:rPr lang="ru-RU" dirty="0" smtClean="0">
                  <a:solidFill>
                    <a:srgbClr val="29234B"/>
                  </a:solidFill>
                  <a:latin typeface="Verdana" pitchFamily="34" charset="0"/>
                </a:rPr>
                <a:t>-зам</a:t>
              </a:r>
              <a:r>
                <a:rPr lang="ru-RU" dirty="0">
                  <a:solidFill>
                    <a:srgbClr val="29234B"/>
                  </a:solidFill>
                  <a:latin typeface="Verdana" pitchFamily="34" charset="0"/>
                </a:rPr>
                <a:t>. руководителя </a:t>
              </a:r>
              <a:r>
                <a:rPr lang="ru-RU" dirty="0" smtClean="0">
                  <a:solidFill>
                    <a:srgbClr val="29234B"/>
                  </a:solidFill>
                  <a:latin typeface="Verdana" pitchFamily="34" charset="0"/>
                </a:rPr>
                <a:t>ОУ– </a:t>
              </a:r>
              <a:r>
                <a:rPr lang="ru-RU" dirty="0">
                  <a:solidFill>
                    <a:srgbClr val="29234B"/>
                  </a:solidFill>
                  <a:latin typeface="Verdana" pitchFamily="34" charset="0"/>
                </a:rPr>
                <a:t>4 </a:t>
              </a:r>
              <a:r>
                <a:rPr lang="ru-RU" dirty="0" smtClean="0">
                  <a:solidFill>
                    <a:srgbClr val="29234B"/>
                  </a:solidFill>
                  <a:latin typeface="Verdana" pitchFamily="34" charset="0"/>
                </a:rPr>
                <a:t>чел.</a:t>
              </a:r>
              <a:endParaRPr lang="ru-RU" dirty="0">
                <a:solidFill>
                  <a:srgbClr val="29234B"/>
                </a:solidFill>
                <a:latin typeface="Verdana" pitchFamily="34" charset="0"/>
              </a:endParaRPr>
            </a:p>
            <a:p>
              <a:r>
                <a:rPr lang="ru-RU" dirty="0">
                  <a:solidFill>
                    <a:srgbClr val="29234B"/>
                  </a:solidFill>
                  <a:latin typeface="Verdana" pitchFamily="34" charset="0"/>
                </a:rPr>
                <a:t> </a:t>
              </a:r>
            </a:p>
            <a:p>
              <a:pPr marL="285750" indent="-285750">
                <a:buFontTx/>
                <a:buChar char="-"/>
              </a:pPr>
              <a:endParaRPr lang="ru-RU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367320" y="3651054"/>
            <a:ext cx="3456384" cy="1722162"/>
            <a:chOff x="8910662" y="2065337"/>
            <a:chExt cx="2163763" cy="2857500"/>
          </a:xfrm>
        </p:grpSpPr>
        <p:sp>
          <p:nvSpPr>
            <p:cNvPr id="44" name="AutoShape 81"/>
            <p:cNvSpPr>
              <a:spLocks noChangeArrowheads="1"/>
            </p:cNvSpPr>
            <p:nvPr/>
          </p:nvSpPr>
          <p:spPr bwMode="gray">
            <a:xfrm>
              <a:off x="8910662" y="2065337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C16237"/>
                </a:gs>
                <a:gs pos="100000">
                  <a:srgbClr val="AB4E4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82"/>
            <p:cNvSpPr>
              <a:spLocks noChangeArrowheads="1"/>
            </p:cNvSpPr>
            <p:nvPr/>
          </p:nvSpPr>
          <p:spPr bwMode="gray">
            <a:xfrm>
              <a:off x="8944000" y="2073275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E98B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3"/>
            <p:cNvSpPr>
              <a:spLocks noChangeArrowheads="1"/>
            </p:cNvSpPr>
            <p:nvPr/>
          </p:nvSpPr>
          <p:spPr bwMode="gray">
            <a:xfrm>
              <a:off x="8961462" y="4137025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8B65"/>
                </a:gs>
                <a:gs pos="100000">
                  <a:srgbClr val="E98B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84"/>
            <p:cNvSpPr>
              <a:spLocks noChangeArrowheads="1"/>
            </p:cNvSpPr>
            <p:nvPr/>
          </p:nvSpPr>
          <p:spPr bwMode="gray">
            <a:xfrm>
              <a:off x="8961462" y="2095500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8B65">
                    <a:gamma/>
                    <a:tint val="33333"/>
                    <a:invGamma/>
                  </a:srgbClr>
                </a:gs>
                <a:gs pos="100000">
                  <a:srgbClr val="E98B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8688289" y="4095946"/>
            <a:ext cx="3066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9234B"/>
                </a:solidFill>
                <a:latin typeface="Verdana" pitchFamily="34" charset="0"/>
              </a:rPr>
              <a:t>Реализовано</a:t>
            </a:r>
          </a:p>
          <a:p>
            <a:r>
              <a:rPr lang="ru-RU" dirty="0" smtClean="0">
                <a:solidFill>
                  <a:srgbClr val="29234B"/>
                </a:solidFill>
                <a:latin typeface="Verdana" pitchFamily="34" charset="0"/>
              </a:rPr>
              <a:t> </a:t>
            </a:r>
            <a:r>
              <a:rPr lang="ru-RU" dirty="0">
                <a:solidFill>
                  <a:srgbClr val="29234B"/>
                </a:solidFill>
                <a:latin typeface="Verdana" pitchFamily="34" charset="0"/>
              </a:rPr>
              <a:t>в </a:t>
            </a:r>
            <a:r>
              <a:rPr lang="ru-RU" dirty="0" smtClean="0">
                <a:solidFill>
                  <a:srgbClr val="29234B"/>
                </a:solidFill>
                <a:latin typeface="Verdana" pitchFamily="34" charset="0"/>
              </a:rPr>
              <a:t>ОУ 5 </a:t>
            </a:r>
            <a:r>
              <a:rPr lang="ru-RU" dirty="0" smtClean="0">
                <a:solidFill>
                  <a:srgbClr val="29234B"/>
                </a:solidFill>
                <a:latin typeface="Verdana" pitchFamily="34" charset="0"/>
              </a:rPr>
              <a:t>мини-проектов </a:t>
            </a:r>
            <a:endParaRPr lang="ru-RU" dirty="0">
              <a:solidFill>
                <a:srgbClr val="29234B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54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403</Words>
  <Application>Microsoft Office PowerPoint</Application>
  <PresentationFormat>Широкоэкранный</PresentationFormat>
  <Paragraphs>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PT Astra Serif</vt:lpstr>
      <vt:lpstr>Times New Roman</vt:lpstr>
      <vt:lpstr>Verdana</vt:lpstr>
      <vt:lpstr>Тема Office</vt:lpstr>
      <vt:lpstr>Современные формы работы с резервом управленческих кадров  (из опыта работы Управления образования Администрации городского округа Стрежевой)    </vt:lpstr>
      <vt:lpstr>Образовательные учреждения  Управления образования Администрации г. о Стрежевой</vt:lpstr>
      <vt:lpstr>Презентация PowerPoint</vt:lpstr>
      <vt:lpstr>Кадровый резерв </vt:lpstr>
      <vt:lpstr>Состав управленческого резерва </vt:lpstr>
      <vt:lpstr>Основные формы подготовки резерва </vt:lpstr>
      <vt:lpstr>Презентация PowerPoint</vt:lpstr>
      <vt:lpstr>Презентация PowerPoint</vt:lpstr>
      <vt:lpstr>Презентация PowerPoint</vt:lpstr>
      <vt:lpstr>Мониторинг результатов деятельности  </vt:lpstr>
      <vt:lpstr>Презентация PowerPoint</vt:lpstr>
      <vt:lpstr>Современные формы работы с резервом управленческих кадров  (из опыта работы Управления образования Администрации городского округа Стрежевой)    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ЗАГОЛОВОК ЗАГОЛОВОК</dc:title>
  <dc:creator>User</dc:creator>
  <cp:lastModifiedBy>Рябченко Галина Николаевна</cp:lastModifiedBy>
  <cp:revision>49</cp:revision>
  <dcterms:created xsi:type="dcterms:W3CDTF">2020-08-05T06:28:16Z</dcterms:created>
  <dcterms:modified xsi:type="dcterms:W3CDTF">2021-08-13T02:33:01Z</dcterms:modified>
</cp:coreProperties>
</file>