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080625" cy="6840538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Montserrat ExtraBold" panose="020B0604020202020204" charset="-52"/>
      <p:bold r:id="rId28"/>
      <p:boldItalic r:id="rId29"/>
    </p:embeddedFont>
    <p:embeddedFont>
      <p:font typeface="Mazzard M" charset="-52"/>
      <p:regular r:id="rId30"/>
    </p:embeddedFont>
    <p:embeddedFont>
      <p:font typeface="Magistral Light" panose="020B0604020202020204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631">
          <p15:clr>
            <a:srgbClr val="A4A3A4"/>
          </p15:clr>
        </p15:guide>
        <p15:guide id="3" pos="227">
          <p15:clr>
            <a:srgbClr val="A4A3A4"/>
          </p15:clr>
        </p15:guide>
        <p15:guide id="4" pos="4989">
          <p15:clr>
            <a:srgbClr val="A4A3A4"/>
          </p15:clr>
        </p15:guide>
        <p15:guide id="5" orient="horz" pos="340">
          <p15:clr>
            <a:srgbClr val="A4A3A4"/>
          </p15:clr>
        </p15:guide>
        <p15:guide id="6" orient="horz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32D"/>
    <a:srgbClr val="1BB1E6"/>
    <a:srgbClr val="B43D97"/>
    <a:srgbClr val="F04F23"/>
    <a:srgbClr val="275CAA"/>
    <a:srgbClr val="0CA04A"/>
    <a:srgbClr val="E7E7E7"/>
    <a:srgbClr val="A8A9AD"/>
    <a:srgbClr val="FECC4F"/>
    <a:srgbClr val="206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 varScale="1">
        <p:scale>
          <a:sx n="116" d="100"/>
          <a:sy n="116" d="100"/>
        </p:scale>
        <p:origin x="1122" y="84"/>
      </p:cViewPr>
      <p:guideLst>
        <p:guide orient="horz" pos="2155"/>
        <p:guide pos="2631"/>
        <p:guide pos="227"/>
        <p:guide pos="4989"/>
        <p:guide orient="horz" pos="340"/>
        <p:guide orient="horz" pos="3969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64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0CA23-271C-41D2-8FEE-98E3C826178F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1048765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43000"/>
            <a:ext cx="454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766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67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68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7FD0B-6906-4354-8369-21FA48DA41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учителей Кванториум подготовил мероприятия, которые наглядным образом объяснят как можно подготовить детей к этапам и стать победителем.</a:t>
            </a:r>
          </a:p>
        </p:txBody>
      </p:sp>
      <p:sp>
        <p:nvSpPr>
          <p:cNvPr id="104860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Профили олимпиады основаны на реальных потребностях современного рынка. Дети создают системы готовые для внедрения в производство в ближайшем будущем.  Как и в жизни, задачи, которые стоят перед участниками, не принадлежат строго одной дисциплине. Таким образом, мы способствуем развитию междисциплинарного мышления.</a:t>
            </a:r>
          </a:p>
        </p:txBody>
      </p:sp>
      <p:sp>
        <p:nvSpPr>
          <p:cNvPr id="1048597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Игровые механизмы, личные и командные соревнования, конкурсы, вызовы - кванториум понимает школьников и внедряет элементы игр в курсы дач подготовки, хакатоны и другие события.</a:t>
            </a:r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Заметки 1048768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Для того, чтобы игры были более захватывающими и реалистичными, технологии виртуальной реальности также часто используются нами.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Заметки 1048769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Дети детям - тренд, позволяющий создать среду для обучения школьников. Кванториум - то место, в котором можно преодолеть коммуникативные барьеры и вместе учиться и создавать.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Статистика за предыдущие годы следующая: в 18/19 году участников было всего 339 человек. После этого года воронка участников значительно увеличилась  ты несколько раз  </a:t>
            </a:r>
          </a:p>
        </p:txBody>
      </p:sp>
      <p:sp>
        <p:nvSpPr>
          <p:cNvPr id="104859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Magistral Light" panose="020B0404020204080304" pitchFamily="34" charset="0"/>
                <a:ea typeface="+mn-ea"/>
                <a:cs typeface="Tahoma" pitchFamily="34" charset="0"/>
              </a:rPr>
              <a:t>ОНТИ – один из проектов, в котором сошлись все тренды. 
Мы подготовили для вас серию выступлений, которые соберутся в единую картину и объяснят, что будет дальше
</a:t>
            </a:r>
          </a:p>
        </p:txBody>
      </p:sp>
      <p:sp>
        <p:nvSpPr>
          <p:cNvPr id="104860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Заметки 1048770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Также вы можете присоединиться к нашему единому информационному ресурсу, где собрана вся информация об Олимпиаде НТИ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Заметки 104877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Также вы можете присоединиться к нашей группе в ВК и телеграм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2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latin typeface="Mazzard M" pitchFamily="2" charset="-52"/>
              </a:rPr>
              <a:t>Глобальные вызовы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latin typeface="Mazzard M" pitchFamily="2" charset="-52"/>
              </a:rPr>
              <a:t>1. Ядром школьного образования было и всегда будет оставаться его содержание, включая не только предметное обучение, но и воспитательную работу, понимаемую как поддержку личностного развития, как передачу позитивных социальных ценностей и установок, помощь во взрослении. Любые усилия по обновлению инфраструктуры, улучшению материальной обеспеченности школы и повышению статуса учителя не приведут к серьезному эффекту для страны до тех пор, пока содержание образования, педагогические методики и воспитательные практики не соответствуют новым условиям развития личности, требованиям ускорения экономического роста и социального развития.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latin typeface="Mazzard M" pitchFamily="2" charset="-52"/>
              </a:rPr>
              <a:t>2. Мы выращиваем специалистов, готовых к профессиям нового времени, способных быстро адаптироваться и решать неизвестные ранее проблемы.</a:t>
            </a:r>
          </a:p>
          <a:p>
            <a:endParaRPr lang="ru-RU" dirty="0"/>
          </a:p>
        </p:txBody>
      </p:sp>
      <p:sp>
        <p:nvSpPr>
          <p:cNvPr id="104864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связи с озвученными глобальным вызовами выделяют 8 трендов в развитии школьного образования.</a:t>
            </a:r>
          </a:p>
          <a:p>
            <a:pPr marL="228600" indent="-228600">
              <a:buAutoNum type="arabicPeriod"/>
            </a:pPr>
            <a:r>
              <a:rPr lang="ru-RU" dirty="0"/>
              <a:t>Погружение в проектную деятельность, развивающую не только </a:t>
            </a:r>
            <a:r>
              <a:rPr lang="en-GB" dirty="0"/>
              <a:t>soft skills</a:t>
            </a:r>
            <a:r>
              <a:rPr lang="ru-RU" dirty="0"/>
              <a:t>, но и </a:t>
            </a:r>
            <a:r>
              <a:rPr lang="en-GB" dirty="0"/>
              <a:t>hard skills</a:t>
            </a:r>
            <a:r>
              <a:rPr lang="ru-RU" dirty="0"/>
              <a:t>.</a:t>
            </a:r>
          </a:p>
          <a:p>
            <a:pPr marL="228600" indent="-228600">
              <a:buAutoNum type="arabicPeriod"/>
            </a:pPr>
            <a:r>
              <a:rPr lang="ru-RU" dirty="0"/>
              <a:t>Большее внимание уделяется личности человека, а также человеческим взаимоотношениям в команде.</a:t>
            </a:r>
          </a:p>
          <a:p>
            <a:pPr marL="228600" indent="-228600">
              <a:buAutoNum type="arabicPeriod"/>
            </a:pPr>
            <a:r>
              <a:rPr lang="ru-RU" dirty="0"/>
              <a:t>Возникновение большого количества индивидуальных образовательных программ, направленных на особенности конкретного школьника.</a:t>
            </a:r>
          </a:p>
          <a:p>
            <a:pPr marL="228600" indent="-228600">
              <a:buAutoNum type="arabicPeriod"/>
            </a:pPr>
            <a:r>
              <a:rPr lang="ru-RU" dirty="0"/>
              <a:t>Изменение роли школьного учителя. Теперь учитель – это наставник, наделяющий детей способностью действовать. А технологии выполняют функции передачи знаний.</a:t>
            </a:r>
          </a:p>
          <a:p>
            <a:pPr marL="228600" indent="-228600">
              <a:buAutoNum type="arabicPeriod"/>
            </a:pPr>
            <a:r>
              <a:rPr lang="ru-RU" dirty="0"/>
              <a:t>Дети задействованы в реальных практических вызовах, которые стоят не только перед школой, но и перед российскими компаниями и даже перед целой страной.</a:t>
            </a:r>
          </a:p>
          <a:p>
            <a:pPr marL="228600" indent="-228600">
              <a:buAutoNum type="arabicPeriod"/>
            </a:pPr>
            <a:r>
              <a:rPr lang="ru-RU" dirty="0"/>
              <a:t>Использование игровых методик делает скучные задания – интересными. Даже сложные задачи решаются проще за счет вовлечения в игровой процесс.</a:t>
            </a:r>
          </a:p>
          <a:p>
            <a:pPr marL="228600" indent="-228600">
              <a:buAutoNum type="arabicPeriod"/>
            </a:pPr>
            <a:r>
              <a:rPr lang="ru-RU" dirty="0"/>
              <a:t>Погружение в </a:t>
            </a:r>
            <a:r>
              <a:rPr lang="ru-RU" dirty="0" err="1"/>
              <a:t>вр</a:t>
            </a:r>
            <a:r>
              <a:rPr lang="ru-RU" dirty="0"/>
              <a:t> позволяет ощутить на своем примере, как быть фараоном в Египте, космонавтом, аквалангистом и т.д.</a:t>
            </a:r>
          </a:p>
          <a:p>
            <a:pPr marL="228600" indent="-228600">
              <a:buAutoNum type="arabicPeriod"/>
            </a:pPr>
            <a:r>
              <a:rPr lang="ru-RU" dirty="0"/>
              <a:t>Развитие общения школьников, приводящего к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104865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Школьные олимпиады зачастую оказываются источником различных суждений. </a:t>
            </a:r>
          </a:p>
          <a:p>
            <a:r>
              <a:rPr lang="ru-RU" dirty="0"/>
              <a:t>У школьников возникает страх проиграть или единственная мотивация – не сдавать ЕГЭ и получить бюджетное место в ВУЗе.</a:t>
            </a:r>
          </a:p>
          <a:p>
            <a:r>
              <a:rPr lang="ru-RU" dirty="0"/>
              <a:t>Для учителей это вызывает нежелание брать доп. нагрузку при загруженном графике</a:t>
            </a:r>
          </a:p>
          <a:p>
            <a:r>
              <a:rPr lang="ru-RU" dirty="0"/>
              <a:t>Некоторые родители не знают, как они могут помочь в подготовке. А если ребенок не займет призовое место – не знают как поддержать.</a:t>
            </a:r>
          </a:p>
        </p:txBody>
      </p:sp>
      <p:sp>
        <p:nvSpPr>
          <p:cNvPr id="104868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Современные олимпиады учитывают страхи и сомнения всех целевых групп. </a:t>
            </a:r>
          </a:p>
          <a:p>
            <a:r>
              <a:rPr lang="ru-RU" dirty="0"/>
              <a:t>Задания стараются сделать захватывающими для детей разных возрастов и интересов.</a:t>
            </a:r>
          </a:p>
          <a:p>
            <a:r>
              <a:rPr lang="ru-RU" dirty="0"/>
              <a:t>Для учителей отводиться роль наставников. Проводятся наставнические сессии, помогающие организовать успешную проектную группу школьников.</a:t>
            </a:r>
          </a:p>
          <a:p>
            <a:r>
              <a:rPr lang="ru-RU" dirty="0"/>
              <a:t>Для родителей проводятся мероприятия, помогающие им не просто вырастить призера олимпиад, но и члена команды-семьи, на которого можно положиться.</a:t>
            </a:r>
          </a:p>
        </p:txBody>
      </p:sp>
      <p:sp>
        <p:nvSpPr>
          <p:cNvPr id="104868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Олимпиада НТИ, </a:t>
            </a:r>
            <a:r>
              <a:rPr lang="ru-RU" dirty="0" err="1"/>
              <a:t>Кванториада</a:t>
            </a:r>
            <a:r>
              <a:rPr lang="ru-RU" dirty="0"/>
              <a:t>, олимпиады образовательного центра Сириус и другие олимпиады уже имеют поддержку множества российских компаний-партнеров и стремительно развиваются из года в год.</a:t>
            </a:r>
          </a:p>
          <a:p>
            <a:r>
              <a:rPr lang="ru-RU" dirty="0"/>
              <a:t>Олимпиада НТИ будет проводится уже в 7 раз, поэтому уже успела претерпеть многие изменения. Теперь Олимпиада поддерживает тренды образования, которые были озвучены раньше. </a:t>
            </a:r>
          </a:p>
        </p:txBody>
      </p:sp>
      <p:sp>
        <p:nvSpPr>
          <p:cNvPr id="104869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Проектная деятельность – важная часть Олимпиады НТИ. Школьники выполняют проекты индивидуально и в командах. </a:t>
            </a:r>
          </a:p>
          <a:p>
            <a:r>
              <a:rPr lang="ru-RU" dirty="0"/>
              <a:t>Они создают стартапы, востребованные у компаний, получают финансовую поддержку от инвесторов-партнеров олимпиада.</a:t>
            </a:r>
          </a:p>
        </p:txBody>
      </p:sp>
      <p:sp>
        <p:nvSpPr>
          <p:cNvPr id="104869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олимпиаде уделяется внимание интересам участников. Каждый может выбрать свой уникальный путь, выбрав интересный для себя профиль, создав свою команду, выбрав для себя подходящую роль.</a:t>
            </a:r>
          </a:p>
        </p:txBody>
      </p:sp>
      <p:sp>
        <p:nvSpPr>
          <p:cNvPr id="104870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7FD0B-6906-4354-8369-21FA48DA414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Заметки 104871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Будущая карьера - может стать основой для самореализации участника Олимпиады НТИ. Учитывая особенности каждого ребенка, олимпиада предоставляет разные условия: ребенок может участвовать в нескольких попытках отборочного этапа. Может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/>
              <a:t>Подзаголовок</a:t>
            </a:r>
          </a:p>
          <a:p>
            <a:pPr algn="l"/>
            <a:r>
              <a:rPr lang="ru-RU" sz="2500" dirty="0"/>
              <a:t>Подзаголовок</a:t>
            </a:r>
          </a:p>
        </p:txBody>
      </p:sp>
      <p:sp>
        <p:nvSpPr>
          <p:cNvPr id="104860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</p:txBody>
      </p:sp>
      <p:sp>
        <p:nvSpPr>
          <p:cNvPr id="10486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20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21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22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23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1" name="Прямая соединительная линия 9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48739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48740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41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42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4" name="Прямая соединительная линия 6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44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48745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46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47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48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5" name="Прямая соединительная линия 7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48750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1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52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3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54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55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56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6" name="Прямая соединительная линия 9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29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30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31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2" name="Прямая соединительная линия 5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79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580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28" name="Прямая соединительная линия 4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48758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48759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48760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61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62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7" name="Прямая соединительная линия 7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4873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73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3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3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104873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3145733" name="Прямая соединительная линия 7"/>
          <p:cNvCxnSpPr>
            <a:cxnSpLocks/>
          </p:cNvCxnSpPr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-polina-i@yandex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4"/>
          <p:cNvSpPr/>
          <p:nvPr/>
        </p:nvSpPr>
        <p:spPr>
          <a:xfrm>
            <a:off x="431800" y="5004445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2" name="TextBox 5"/>
          <p:cNvSpPr txBox="1"/>
          <p:nvPr/>
        </p:nvSpPr>
        <p:spPr>
          <a:xfrm>
            <a:off x="360363" y="5148461"/>
            <a:ext cx="4176464" cy="131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Mazzard M" pitchFamily="2" charset="-52"/>
              </a:rPr>
              <a:t>Мозгалева</a:t>
            </a:r>
            <a:r>
              <a:rPr lang="ru-RU" sz="2000" dirty="0">
                <a:latin typeface="Mazzard M" pitchFamily="2" charset="-52"/>
              </a:rPr>
              <a:t> Полина Игоревна</a:t>
            </a:r>
          </a:p>
          <a:p>
            <a:r>
              <a:rPr lang="ru-RU" sz="2000" dirty="0">
                <a:latin typeface="Mazzard M" pitchFamily="2" charset="-52"/>
              </a:rPr>
              <a:t>Директор АНО ДО «Детский технопарк «</a:t>
            </a:r>
            <a:r>
              <a:rPr lang="ru-RU" sz="2000" dirty="0" err="1">
                <a:latin typeface="Mazzard M" pitchFamily="2" charset="-52"/>
              </a:rPr>
              <a:t>Кванториум</a:t>
            </a:r>
            <a:r>
              <a:rPr lang="ru-RU" sz="2000" dirty="0">
                <a:latin typeface="Mazzard M" pitchFamily="2" charset="-52"/>
              </a:rPr>
              <a:t>», г. Томск</a:t>
            </a:r>
          </a:p>
        </p:txBody>
      </p:sp>
      <p:sp>
        <p:nvSpPr>
          <p:cNvPr id="1048613" name="Заголовок 2"/>
          <p:cNvSpPr txBox="1"/>
          <p:nvPr/>
        </p:nvSpPr>
        <p:spPr>
          <a:xfrm>
            <a:off x="360363" y="1836093"/>
            <a:ext cx="5832077" cy="15849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3600" dirty="0">
                <a:latin typeface="Magistral Light" panose="020B0404020204080304" pitchFamily="34" charset="0"/>
              </a:rPr>
              <a:t>Современное образование: тренды и их влияние на олимпиады школьников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Прямоугольник 4"/>
          <p:cNvSpPr/>
          <p:nvPr/>
        </p:nvSpPr>
        <p:spPr>
          <a:xfrm>
            <a:off x="360363" y="1728875"/>
            <a:ext cx="7559675" cy="3384376"/>
          </a:xfrm>
          <a:prstGeom prst="rect">
            <a:avLst/>
          </a:prstGeom>
          <a:noFill/>
          <a:ln>
            <a:solidFill>
              <a:srgbClr val="F28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4" name="Прямоугольник 1"/>
          <p:cNvSpPr/>
          <p:nvPr/>
        </p:nvSpPr>
        <p:spPr>
          <a:xfrm>
            <a:off x="612093" y="1989902"/>
            <a:ext cx="7056213" cy="2758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Учитель – это </a:t>
            </a:r>
            <a:r>
              <a:rPr lang="ru-RU" sz="3600" dirty="0">
                <a:solidFill>
                  <a:srgbClr val="F27D21"/>
                </a:solidFill>
                <a:latin typeface="Magistral Light" panose="020B0404020204080304" pitchFamily="34" charset="0"/>
                <a:ea typeface="+mj-ea"/>
                <a:cs typeface="Tahoma" pitchFamily="34" charset="0"/>
              </a:rPr>
              <a:t>наставник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, который наделяет способностью</a:t>
            </a:r>
            <a:r>
              <a:rPr lang="en-US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 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действовать. </a:t>
            </a:r>
            <a:endParaRPr lang="en-US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  <a:p>
            <a:pPr algn="r"/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Технологии – </a:t>
            </a:r>
            <a:r>
              <a:rPr lang="ru-RU" sz="3600" dirty="0">
                <a:solidFill>
                  <a:srgbClr val="F27D21"/>
                </a:solidFill>
                <a:latin typeface="Magistral Light" panose="020B0404020204080304" pitchFamily="34" charset="0"/>
                <a:ea typeface="+mj-ea"/>
                <a:cs typeface="Tahoma" pitchFamily="34" charset="0"/>
              </a:rPr>
              <a:t>инструмент</a:t>
            </a:r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, упрощающий передачу знаний.</a:t>
            </a:r>
          </a:p>
        </p:txBody>
      </p:sp>
      <p:cxnSp>
        <p:nvCxnSpPr>
          <p:cNvPr id="3145729" name="Прямая соединительная линия 3"/>
          <p:cNvCxnSpPr>
            <a:cxnSpLocks/>
          </p:cNvCxnSpPr>
          <p:nvPr/>
        </p:nvCxnSpPr>
        <p:spPr>
          <a:xfrm>
            <a:off x="3384625" y="5113251"/>
            <a:ext cx="1584176" cy="0"/>
          </a:xfrm>
          <a:prstGeom prst="line">
            <a:avLst/>
          </a:prstGeom>
          <a:ln w="28575">
            <a:solidFill>
              <a:srgbClr val="206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Прямая соединительная линия 5"/>
          <p:cNvCxnSpPr>
            <a:cxnSpLocks/>
          </p:cNvCxnSpPr>
          <p:nvPr/>
        </p:nvCxnSpPr>
        <p:spPr>
          <a:xfrm>
            <a:off x="3384625" y="1728875"/>
            <a:ext cx="1584176" cy="0"/>
          </a:xfrm>
          <a:prstGeom prst="line">
            <a:avLst/>
          </a:prstGeom>
          <a:ln w="28575">
            <a:solidFill>
              <a:srgbClr val="206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Прямоугольник 1"/>
          <p:cNvSpPr/>
          <p:nvPr/>
        </p:nvSpPr>
        <p:spPr>
          <a:xfrm>
            <a:off x="360957" y="683965"/>
            <a:ext cx="7559081" cy="153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Приближение школьного образования к реальным </a:t>
            </a:r>
            <a:r>
              <a:rPr lang="ru-RU" sz="3200" dirty="0">
                <a:solidFill>
                  <a:srgbClr val="EA832D"/>
                </a:solidFill>
                <a:latin typeface="Magistral Light" panose="020B0404020204080304" pitchFamily="34" charset="0"/>
                <a:ea typeface="+mj-ea"/>
                <a:cs typeface="Tahoma" pitchFamily="34" charset="0"/>
              </a:rPr>
              <a:t>практическим вызовам</a:t>
            </a:r>
          </a:p>
        </p:txBody>
      </p:sp>
      <p:pic>
        <p:nvPicPr>
          <p:cNvPr id="2097163" name="Рисунок 4"/>
          <p:cNvPicPr>
            <a:picLocks noChangeAspect="1"/>
          </p:cNvPicPr>
          <p:nvPr/>
        </p:nvPicPr>
        <p:blipFill rotWithShape="1">
          <a:blip r:embed="rId3"/>
          <a:srcRect b="23695"/>
          <a:stretch>
            <a:fillRect/>
          </a:stretch>
        </p:blipFill>
        <p:spPr>
          <a:xfrm>
            <a:off x="1287361" y="1875766"/>
            <a:ext cx="5706271" cy="4208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2" descr="https://sun9-31.userapi.com/impg/QWCpVhCpp-TY2i8Y6lLyBBuZT3GPJLyjMm0Xfg/ZvsJW__Pg3o.jpg?size=2560x1707&amp;quality=96&amp;sign=d8ce5e30ab785090fe963a68ee8359a6&amp;type=album"/>
          <p:cNvPicPr>
            <a:picLocks noChangeAspect="1" noChangeArrowheads="1"/>
          </p:cNvPicPr>
          <p:nvPr/>
        </p:nvPicPr>
        <p:blipFill rotWithShape="1">
          <a:blip r:embed="rId3" cstate="print"/>
          <a:srcRect l="19492" r="19596"/>
          <a:stretch>
            <a:fillRect/>
          </a:stretch>
        </p:blipFill>
        <p:spPr bwMode="auto">
          <a:xfrm>
            <a:off x="359792" y="1753995"/>
            <a:ext cx="1916812" cy="2098322"/>
          </a:xfrm>
          <a:prstGeom prst="rect">
            <a:avLst/>
          </a:prstGeom>
          <a:noFill/>
        </p:spPr>
      </p:pic>
      <p:sp>
        <p:nvSpPr>
          <p:cNvPr id="1048587" name="Прямоугольник 1"/>
          <p:cNvSpPr/>
          <p:nvPr/>
        </p:nvSpPr>
        <p:spPr>
          <a:xfrm>
            <a:off x="360363" y="827981"/>
            <a:ext cx="381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Геймификация</a:t>
            </a:r>
            <a:endParaRPr lang="ru-RU" sz="3600" dirty="0"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97158" name="Picture 2" descr="https://sun9-30.userapi.com/impf/c850636/v850636466/1b10b6/6XPzHRqElLY.jpg?size=2560x1707&amp;quality=96&amp;sign=dfbc2a66e6396733786b67c85207ded0&amp;type=album"/>
          <p:cNvPicPr>
            <a:picLocks noChangeAspect="1" noChangeArrowheads="1"/>
          </p:cNvPicPr>
          <p:nvPr/>
        </p:nvPicPr>
        <p:blipFill rotWithShape="1">
          <a:blip r:embed="rId4" cstate="print"/>
          <a:srcRect r="30967"/>
          <a:stretch>
            <a:fillRect/>
          </a:stretch>
        </p:blipFill>
        <p:spPr bwMode="auto">
          <a:xfrm>
            <a:off x="5733003" y="3828067"/>
            <a:ext cx="2187035" cy="2112482"/>
          </a:xfrm>
          <a:prstGeom prst="rect">
            <a:avLst/>
          </a:prstGeom>
          <a:noFill/>
        </p:spPr>
      </p:pic>
      <p:pic>
        <p:nvPicPr>
          <p:cNvPr id="2097159" name="Picture 8" descr="https://sun9-67.userapi.com/impg/LlnE6QUtNnU4-uuO4sIWeigfRX4ZB9NSBesdtw/34XfM59H7bQ.jpg?size=2560x1707&amp;quality=96&amp;sign=d52c4743a6fdb00d403ff291d3ebb0bb&amp;type=album"/>
          <p:cNvPicPr>
            <a:picLocks noChangeAspect="1" noChangeArrowheads="1"/>
          </p:cNvPicPr>
          <p:nvPr/>
        </p:nvPicPr>
        <p:blipFill rotWithShape="1">
          <a:blip r:embed="rId5" cstate="print"/>
          <a:srcRect l="6201" r="9134"/>
          <a:stretch>
            <a:fillRect/>
          </a:stretch>
        </p:blipFill>
        <p:spPr bwMode="auto">
          <a:xfrm>
            <a:off x="5255742" y="1753995"/>
            <a:ext cx="2664296" cy="2098322"/>
          </a:xfrm>
          <a:prstGeom prst="rect">
            <a:avLst/>
          </a:prstGeom>
          <a:noFill/>
        </p:spPr>
      </p:pic>
      <p:pic>
        <p:nvPicPr>
          <p:cNvPr id="2097160" name="Picture 10" descr="https://sun9-18.userapi.com/impg/nT2rzRiakhscwt5y_iCUnFS2KT43DFh0eGijrA/x83Yrxbfpu4.jpg?size=2560x1707&amp;quality=96&amp;sign=d4ce81a59302f42e6010d77e3d855caf&amp;type=album"/>
          <p:cNvPicPr>
            <a:picLocks noChangeAspect="1" noChangeArrowheads="1"/>
          </p:cNvPicPr>
          <p:nvPr/>
        </p:nvPicPr>
        <p:blipFill rotWithShape="1">
          <a:blip r:embed="rId6" cstate="print"/>
          <a:srcRect l="20072" t="9082" r="13033"/>
          <a:stretch>
            <a:fillRect/>
          </a:stretch>
        </p:blipFill>
        <p:spPr bwMode="auto">
          <a:xfrm>
            <a:off x="359792" y="3852317"/>
            <a:ext cx="2304256" cy="2088232"/>
          </a:xfrm>
          <a:prstGeom prst="rect">
            <a:avLst/>
          </a:prstGeom>
          <a:noFill/>
        </p:spPr>
      </p:pic>
      <p:pic>
        <p:nvPicPr>
          <p:cNvPr id="2097161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b="1922"/>
          <a:stretch>
            <a:fillRect/>
          </a:stretch>
        </p:blipFill>
        <p:spPr bwMode="auto">
          <a:xfrm>
            <a:off x="2062490" y="1764085"/>
            <a:ext cx="3193252" cy="2088232"/>
          </a:xfrm>
          <a:prstGeom prst="rect">
            <a:avLst/>
          </a:prstGeom>
          <a:noFill/>
        </p:spPr>
      </p:pic>
      <p:pic>
        <p:nvPicPr>
          <p:cNvPr id="2097162" name="Picture 4"/>
          <p:cNvPicPr>
            <a:picLocks noChangeAspect="1" noChangeArrowheads="1"/>
          </p:cNvPicPr>
          <p:nvPr/>
        </p:nvPicPr>
        <p:blipFill rotWithShape="1">
          <a:blip r:embed="rId8" cstate="print"/>
          <a:srcRect l="11849" t="15229" r="1718"/>
          <a:stretch>
            <a:fillRect/>
          </a:stretch>
        </p:blipFill>
        <p:spPr bwMode="auto">
          <a:xfrm>
            <a:off x="2567140" y="3852317"/>
            <a:ext cx="319325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Virtual Reality by Lisa Liang on Dribbb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8544" y="2312994"/>
            <a:ext cx="3810000" cy="2857500"/>
          </a:xfrm>
          <a:prstGeom prst="rect">
            <a:avLst/>
          </a:prstGeom>
          <a:noFill/>
        </p:spPr>
      </p:pic>
      <p:sp>
        <p:nvSpPr>
          <p:cNvPr id="1048581" name="Прямоугольник 1"/>
          <p:cNvSpPr/>
          <p:nvPr/>
        </p:nvSpPr>
        <p:spPr>
          <a:xfrm>
            <a:off x="360363" y="1116013"/>
            <a:ext cx="6912197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Погружение в виртуальную реальность</a:t>
            </a:r>
          </a:p>
        </p:txBody>
      </p:sp>
      <p:pic>
        <p:nvPicPr>
          <p:cNvPr id="2097153" name="Picture 8" descr="VR solutions для профессиональных решений - Raytract Studi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2320" y="2700189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8" descr="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526" y="4625480"/>
            <a:ext cx="822366" cy="822366"/>
          </a:xfrm>
          <a:prstGeom prst="rect">
            <a:avLst/>
          </a:prstGeom>
          <a:noFill/>
        </p:spPr>
      </p:pic>
      <p:sp>
        <p:nvSpPr>
          <p:cNvPr id="1048582" name="Прямоугольник 1"/>
          <p:cNvSpPr/>
          <p:nvPr/>
        </p:nvSpPr>
        <p:spPr>
          <a:xfrm>
            <a:off x="2844457" y="1260029"/>
            <a:ext cx="2697479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Дети детям</a:t>
            </a:r>
          </a:p>
        </p:txBody>
      </p:sp>
      <p:sp>
        <p:nvSpPr>
          <p:cNvPr id="1048583" name="Прямоугольник 2"/>
          <p:cNvSpPr/>
          <p:nvPr/>
        </p:nvSpPr>
        <p:spPr>
          <a:xfrm>
            <a:off x="2835849" y="2412157"/>
            <a:ext cx="3852039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Создание информационной образовательной среды для  обучения школьников.</a:t>
            </a:r>
          </a:p>
        </p:txBody>
      </p:sp>
      <p:sp>
        <p:nvSpPr>
          <p:cNvPr id="1048584" name="Прямоугольник 3"/>
          <p:cNvSpPr/>
          <p:nvPr/>
        </p:nvSpPr>
        <p:spPr>
          <a:xfrm>
            <a:off x="2763840" y="3491030"/>
            <a:ext cx="3996055" cy="115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Преодоление коммуникативных барьеров, решение психологических проблем школьников.</a:t>
            </a:r>
          </a:p>
        </p:txBody>
      </p:sp>
      <p:sp>
        <p:nvSpPr>
          <p:cNvPr id="1048585" name="Прямоугольник 4"/>
          <p:cNvSpPr/>
          <p:nvPr/>
        </p:nvSpPr>
        <p:spPr>
          <a:xfrm>
            <a:off x="2784328" y="4613386"/>
            <a:ext cx="4076671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Повышение мотивации к обучению, развитие любознательности, освоение цифрового мира.</a:t>
            </a:r>
          </a:p>
        </p:txBody>
      </p:sp>
      <p:pic>
        <p:nvPicPr>
          <p:cNvPr id="2097155" name="Picture 4" descr="Worldw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080" y="2469638"/>
            <a:ext cx="822366" cy="822366"/>
          </a:xfrm>
          <a:prstGeom prst="rect">
            <a:avLst/>
          </a:prstGeom>
          <a:noFill/>
        </p:spPr>
      </p:pic>
      <p:pic>
        <p:nvPicPr>
          <p:cNvPr id="2097156" name="Picture 6" descr="Li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1080" y="3591994"/>
            <a:ext cx="822366" cy="822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Таблица 35"/>
          <p:cNvGraphicFramePr>
            <a:graphicFrameLocks noGrp="1"/>
          </p:cNvGraphicFramePr>
          <p:nvPr/>
        </p:nvGraphicFramePr>
        <p:xfrm>
          <a:off x="503808" y="1980109"/>
          <a:ext cx="7263775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59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3200" kern="1200" dirty="0">
                          <a:solidFill>
                            <a:schemeClr val="tx1"/>
                          </a:solidFill>
                          <a:latin typeface="Magistral Light" panose="020B0404020204080304" pitchFamily="34" charset="0"/>
                          <a:ea typeface="+mj-ea"/>
                          <a:cs typeface="Tahoma" pitchFamily="34" charset="0"/>
                        </a:rPr>
                        <a:t>18/19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agistral Light" panose="020B0404020204080304" pitchFamily="34" charset="0"/>
                          <a:ea typeface="+mn-ea"/>
                          <a:cs typeface="Tahoma" pitchFamily="34" charset="0"/>
                        </a:rPr>
                        <a:t>19/20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Magistral Light" panose="020B0404020204080304" pitchFamily="34" charset="0"/>
                          <a:ea typeface="+mn-ea"/>
                          <a:cs typeface="Tahoma" pitchFamily="34" charset="0"/>
                        </a:rPr>
                        <a:t>20/21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Первый отборочный этап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rgbClr val="EA832D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kern="1200" dirty="0">
                          <a:solidFill>
                            <a:srgbClr val="EA832D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2705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rgbClr val="EA832D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2401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Второй отборочный этап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548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Финальный этап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Победители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Призеры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Mazzard M" pitchFamily="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3"/>
          <p:cNvSpPr txBox="1"/>
          <p:nvPr/>
        </p:nvSpPr>
        <p:spPr>
          <a:xfrm>
            <a:off x="788313" y="6752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Выступления</a:t>
            </a:r>
          </a:p>
        </p:txBody>
      </p:sp>
      <p:sp>
        <p:nvSpPr>
          <p:cNvPr id="1048599" name="Прямоугольник 4"/>
          <p:cNvSpPr/>
          <p:nvPr/>
        </p:nvSpPr>
        <p:spPr>
          <a:xfrm>
            <a:off x="431800" y="1321579"/>
            <a:ext cx="7632848" cy="443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Как школьнику подготовиться к Олимпиаде НТИ? О программах, мероприятиях и онлайн интерактивах для участников из Томской области в 2021/2022 учебном году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Mazzard M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Деятельность наставника в системе ОНТИ: от подготовки финалистов – к площадке подготовки на базе школ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Mazzard M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Как школе вырастить победителей ОНТИ и что для этого нужно?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Mazzard M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Олимпиада НТИ глазами финалиста: от системы подготовки – к победе и реальным проектам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Mazzard M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Мой путь в когнитивной науке: поиск команды, обучение новым навыкам, полезные ресурсы для подготовки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Mazzard M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Если Олимпиада НТИ – это не про 100 баллов, то зачем участвовать?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Mazzard M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Mazzard M" pitchFamily="2" charset="-52"/>
              </a:rPr>
              <a:t>Олимпиада НТИ: про людей, путешествия и новый опыт.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56" y="1936664"/>
            <a:ext cx="5904656" cy="3220721"/>
          </a:xfrm>
          <a:prstGeom prst="rect">
            <a:avLst/>
          </a:prstGeom>
        </p:spPr>
      </p:pic>
      <p:pic>
        <p:nvPicPr>
          <p:cNvPr id="2097190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7" y="2250704"/>
            <a:ext cx="4319138" cy="2458972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pic>
        <p:nvPicPr>
          <p:cNvPr id="2097191" name="Рисунок 4"/>
          <p:cNvPicPr>
            <a:picLocks noChangeAspect="1"/>
          </p:cNvPicPr>
          <p:nvPr/>
        </p:nvPicPr>
        <p:blipFill rotWithShape="1">
          <a:blip r:embed="rId5" cstate="print"/>
          <a:srcRect l="8142" t="6794" r="7010" b="8357"/>
          <a:stretch>
            <a:fillRect/>
          </a:stretch>
        </p:blipFill>
        <p:spPr>
          <a:xfrm>
            <a:off x="5616376" y="2412158"/>
            <a:ext cx="2088232" cy="2088231"/>
          </a:xfrm>
          <a:prstGeom prst="rect">
            <a:avLst/>
          </a:prstGeom>
        </p:spPr>
      </p:pic>
      <p:sp>
        <p:nvSpPr>
          <p:cNvPr id="1048715" name="Прямоугольник 13"/>
          <p:cNvSpPr/>
          <p:nvPr/>
        </p:nvSpPr>
        <p:spPr>
          <a:xfrm>
            <a:off x="313012" y="929359"/>
            <a:ext cx="7607026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azzard M" pitchFamily="2" charset="-52"/>
              </a:rPr>
              <a:t>Единый информационный ресурс для участников Олимпиады НТИ в Томской области</a:t>
            </a:r>
          </a:p>
        </p:txBody>
      </p:sp>
      <p:sp>
        <p:nvSpPr>
          <p:cNvPr id="1048716" name="Прямоугольник 1"/>
          <p:cNvSpPr/>
          <p:nvPr/>
        </p:nvSpPr>
        <p:spPr>
          <a:xfrm>
            <a:off x="1861472" y="536741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azzard M" pitchFamily="2" charset="-52"/>
              </a:rPr>
              <a:t>https://kvantoriumtomsk.ru/onti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Прямоугольник 1"/>
          <p:cNvSpPr/>
          <p:nvPr/>
        </p:nvSpPr>
        <p:spPr>
          <a:xfrm>
            <a:off x="1213433" y="864557"/>
            <a:ext cx="2303780" cy="39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Mazzard M" pitchFamily="2" charset="-52"/>
              </a:rPr>
              <a:t>Группа </a:t>
            </a:r>
            <a:r>
              <a:rPr lang="ru-RU" sz="2000" dirty="0" err="1">
                <a:latin typeface="Mazzard M" pitchFamily="2" charset="-52"/>
              </a:rPr>
              <a:t>Вконтакте</a:t>
            </a:r>
            <a:endParaRPr lang="ru-RU" sz="2000" dirty="0">
              <a:latin typeface="Mazzard M" pitchFamily="2" charset="-52"/>
            </a:endParaRPr>
          </a:p>
        </p:txBody>
      </p:sp>
      <p:pic>
        <p:nvPicPr>
          <p:cNvPr id="2097192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450" y="3924325"/>
            <a:ext cx="2124125" cy="2124125"/>
          </a:xfrm>
          <a:prstGeom prst="rect">
            <a:avLst/>
          </a:prstGeom>
        </p:spPr>
      </p:pic>
      <p:sp>
        <p:nvSpPr>
          <p:cNvPr id="1048718" name="Прямоугольник 3"/>
          <p:cNvSpPr/>
          <p:nvPr/>
        </p:nvSpPr>
        <p:spPr>
          <a:xfrm>
            <a:off x="486471" y="3483465"/>
            <a:ext cx="38277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Mazzard M" pitchFamily="2" charset="-52"/>
              </a:rPr>
              <a:t>Telegram</a:t>
            </a:r>
            <a:r>
              <a:rPr lang="ru-RU" sz="2000" dirty="0">
                <a:latin typeface="Mazzard M" pitchFamily="2" charset="-52"/>
              </a:rPr>
              <a:t> канал для педагогов</a:t>
            </a:r>
          </a:p>
        </p:txBody>
      </p:sp>
      <p:pic>
        <p:nvPicPr>
          <p:cNvPr id="2097193" name="Picture 4" descr="https://sun9-39.userapi.com/impg/l05rMY-2T8J_TuHhaPaDMYxXKELTew65fzqaHw/tkAruzmKNaI.jpg?size=720x1600&amp;quality=96&amp;sign=814a36e802729776fc2df858103c0439&amp;type=album"/>
          <p:cNvPicPr>
            <a:picLocks noChangeAspect="1" noChangeArrowheads="1"/>
          </p:cNvPicPr>
          <p:nvPr/>
        </p:nvPicPr>
        <p:blipFill rotWithShape="1">
          <a:blip r:embed="rId4" cstate="print"/>
          <a:srcRect l="-1503" t="4205" r="-1277" b="43937"/>
          <a:stretch/>
        </p:blipFill>
        <p:spPr bwMode="auto">
          <a:xfrm>
            <a:off x="4933895" y="1084509"/>
            <a:ext cx="2376263" cy="2664296"/>
          </a:xfrm>
          <a:prstGeom prst="rect">
            <a:avLst/>
          </a:prstGeom>
          <a:noFill/>
        </p:spPr>
      </p:pic>
      <p:pic>
        <p:nvPicPr>
          <p:cNvPr id="2097195" name="Рисунок 5"/>
          <p:cNvPicPr>
            <a:picLocks noChangeAspect="1"/>
          </p:cNvPicPr>
          <p:nvPr/>
        </p:nvPicPr>
        <p:blipFill rotWithShape="1">
          <a:blip r:embed="rId5" cstate="print"/>
          <a:srcRect l="4586" t="5936" r="6370" b="5021"/>
          <a:stretch>
            <a:fillRect/>
          </a:stretch>
        </p:blipFill>
        <p:spPr>
          <a:xfrm>
            <a:off x="1223887" y="1260028"/>
            <a:ext cx="2182687" cy="2182688"/>
          </a:xfrm>
          <a:prstGeom prst="rect">
            <a:avLst/>
          </a:prstGeom>
        </p:spPr>
      </p:pic>
      <p:pic>
        <p:nvPicPr>
          <p:cNvPr id="1026" name="Picture 2" descr="https://sun9-11.userapi.com/impg/WskSuRpkZh5MbHhiArWGbnhurqGwJOQdc3ZY5w/y7dtd6aXFpI.jpg?size=486x1080&amp;quality=96&amp;sign=89988225148dad3898470d709be0dcc6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r="4242" b="46695"/>
          <a:stretch/>
        </p:blipFill>
        <p:spPr bwMode="auto">
          <a:xfrm>
            <a:off x="4978665" y="3765094"/>
            <a:ext cx="2259485" cy="21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194" name="Picture 2" descr="Samsung Телефон Прозрачный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/>
          <a:srcRect l="35437" t="10261" r="39757" b="5674"/>
          <a:stretch>
            <a:fillRect/>
          </a:stretch>
        </p:blipFill>
        <p:spPr bwMode="auto">
          <a:xfrm>
            <a:off x="4680271" y="796477"/>
            <a:ext cx="2736305" cy="521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Объект 2"/>
          <p:cNvSpPr>
            <a:spLocks noGrp="1"/>
          </p:cNvSpPr>
          <p:nvPr>
            <p:ph idx="1"/>
          </p:nvPr>
        </p:nvSpPr>
        <p:spPr>
          <a:xfrm>
            <a:off x="359792" y="3924325"/>
            <a:ext cx="777686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>
                <a:latin typeface="Magistral Light" panose="020B0404020204080304" pitchFamily="34" charset="0"/>
                <a:ea typeface="+mj-ea"/>
              </a:rPr>
              <a:t>Мозгалева</a:t>
            </a:r>
            <a:r>
              <a:rPr lang="ru-RU" sz="4400" dirty="0">
                <a:latin typeface="Magistral Light" panose="020B0404020204080304" pitchFamily="34" charset="0"/>
                <a:ea typeface="+mj-ea"/>
              </a:rPr>
              <a:t> Полина Игоревна</a:t>
            </a:r>
          </a:p>
          <a:p>
            <a:pPr marL="0" indent="0">
              <a:buNone/>
            </a:pPr>
            <a:r>
              <a:rPr lang="ru-RU" sz="2000" dirty="0">
                <a:latin typeface="Mazzard M" pitchFamily="2" charset="-52"/>
                <a:cs typeface="+mn-cs"/>
              </a:rPr>
              <a:t>АНО ДО «Детский технопарк </a:t>
            </a:r>
            <a:r>
              <a:rPr lang="ru-RU" sz="2000" dirty="0" err="1">
                <a:latin typeface="Mazzard M" pitchFamily="2" charset="-52"/>
                <a:cs typeface="+mn-cs"/>
              </a:rPr>
              <a:t>кванториум</a:t>
            </a:r>
            <a:r>
              <a:rPr lang="ru-RU" sz="2000" dirty="0">
                <a:latin typeface="Mazzard M" pitchFamily="2" charset="-52"/>
                <a:cs typeface="+mn-cs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Mazzard M" pitchFamily="2" charset="-52"/>
                <a:cs typeface="+mn-cs"/>
              </a:rPr>
              <a:t>Директор</a:t>
            </a:r>
          </a:p>
          <a:p>
            <a:pPr marL="0" indent="0">
              <a:buNone/>
            </a:pPr>
            <a:r>
              <a:rPr lang="en-US" sz="2000" dirty="0">
                <a:latin typeface="Mazzard M" pitchFamily="2" charset="-52"/>
                <a:cs typeface="+mn-cs"/>
                <a:hlinkClick r:id="rId3"/>
              </a:rPr>
              <a:t>m-polina-i@yandex.ru</a:t>
            </a:r>
            <a:endParaRPr lang="ru-RU" sz="2000" dirty="0">
              <a:latin typeface="Mazzard M" pitchFamily="2" charset="-52"/>
              <a:cs typeface="+mn-cs"/>
            </a:endParaRPr>
          </a:p>
        </p:txBody>
      </p:sp>
      <p:pic>
        <p:nvPicPr>
          <p:cNvPr id="2097196" name="Picture 2" descr="https://downloader.disk.yandex.ru/preview/c38822289672f596730585aa579c8156c28f8658fb8417e7e398a47155b1ee0c/61080054/-slgHBhHYFlZ54zTXY5mJzZRedbP6Tq4RUU2KENxGtbEdZqnVN20GP-XdN3aF1Xrpucm7-lzW83GCr0TfegQ3w%3D%3D?uid=0&amp;filename=Kvantorium_TO_Logo_gorizontalnoe.png&amp;disposition=inline&amp;hash=&amp;limit=0&amp;content_type=image%2Fpng&amp;owner_uid=0&amp;tknv=v2&amp;size=1898x881"/>
          <p:cNvPicPr>
            <a:picLocks noChangeAspect="1" noChangeArrowheads="1"/>
          </p:cNvPicPr>
          <p:nvPr/>
        </p:nvPicPr>
        <p:blipFill rotWithShape="1">
          <a:blip r:embed="rId4" cstate="print"/>
          <a:srcRect t="23940" b="24759"/>
          <a:stretch>
            <a:fillRect/>
          </a:stretch>
        </p:blipFill>
        <p:spPr bwMode="auto">
          <a:xfrm>
            <a:off x="356414" y="663905"/>
            <a:ext cx="3743064" cy="1080120"/>
          </a:xfrm>
          <a:prstGeom prst="rect">
            <a:avLst/>
          </a:prstGeom>
          <a:noFill/>
        </p:spPr>
      </p:pic>
      <p:pic>
        <p:nvPicPr>
          <p:cNvPr id="2097197" name="Рисунок 2"/>
          <p:cNvPicPr>
            <a:picLocks noChangeAspect="1"/>
          </p:cNvPicPr>
          <p:nvPr/>
        </p:nvPicPr>
        <p:blipFill rotWithShape="1">
          <a:blip r:embed="rId5"/>
          <a:srcRect l="7959" t="1817" r="4242" b="36682"/>
          <a:stretch>
            <a:fillRect/>
          </a:stretch>
        </p:blipFill>
        <p:spPr>
          <a:xfrm>
            <a:off x="360363" y="2081951"/>
            <a:ext cx="1932806" cy="187733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4"/>
          <p:cNvGrpSpPr/>
          <p:nvPr/>
        </p:nvGrpSpPr>
        <p:grpSpPr>
          <a:xfrm>
            <a:off x="3312120" y="2423112"/>
            <a:ext cx="1800200" cy="1900032"/>
            <a:chOff x="3330645" y="2185922"/>
            <a:chExt cx="1800200" cy="1900032"/>
          </a:xfrm>
        </p:grpSpPr>
        <p:sp>
          <p:nvSpPr>
            <p:cNvPr id="1048617" name="Шестиугольник 1"/>
            <p:cNvSpPr/>
            <p:nvPr/>
          </p:nvSpPr>
          <p:spPr>
            <a:xfrm rot="5400000">
              <a:off x="3280729" y="2316958"/>
              <a:ext cx="1900032" cy="163795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18" name="TextBox 3"/>
            <p:cNvSpPr txBox="1"/>
            <p:nvPr/>
          </p:nvSpPr>
          <p:spPr>
            <a:xfrm>
              <a:off x="3330645" y="2656161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Mazzard M" pitchFamily="2" charset="-52"/>
                </a:rPr>
                <a:t>Содержание школьного образования</a:t>
              </a:r>
            </a:p>
          </p:txBody>
        </p:sp>
      </p:grpSp>
      <p:grpSp>
        <p:nvGrpSpPr>
          <p:cNvPr id="55" name="Группа 32"/>
          <p:cNvGrpSpPr/>
          <p:nvPr/>
        </p:nvGrpSpPr>
        <p:grpSpPr>
          <a:xfrm>
            <a:off x="4159315" y="3960981"/>
            <a:ext cx="1800200" cy="1900032"/>
            <a:chOff x="4172076" y="3689524"/>
            <a:chExt cx="1800200" cy="1900032"/>
          </a:xfrm>
        </p:grpSpPr>
        <p:sp>
          <p:nvSpPr>
            <p:cNvPr id="1048619" name="Шестиугольник 6"/>
            <p:cNvSpPr/>
            <p:nvPr/>
          </p:nvSpPr>
          <p:spPr>
            <a:xfrm rot="5400000">
              <a:off x="4135412" y="3820560"/>
              <a:ext cx="1900032" cy="1637959"/>
            </a:xfrm>
            <a:prstGeom prst="hexagon">
              <a:avLst/>
            </a:prstGeom>
            <a:solidFill>
              <a:srgbClr val="0CA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0" name="TextBox 7"/>
            <p:cNvSpPr txBox="1"/>
            <p:nvPr/>
          </p:nvSpPr>
          <p:spPr>
            <a:xfrm>
              <a:off x="4172076" y="4370753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azzard M" pitchFamily="2" charset="-52"/>
                </a:rPr>
                <a:t>Предметное обучение</a:t>
              </a:r>
            </a:p>
          </p:txBody>
        </p:sp>
      </p:grpSp>
      <p:grpSp>
        <p:nvGrpSpPr>
          <p:cNvPr id="56" name="Группа 27"/>
          <p:cNvGrpSpPr/>
          <p:nvPr/>
        </p:nvGrpSpPr>
        <p:grpSpPr>
          <a:xfrm>
            <a:off x="5021097" y="2402579"/>
            <a:ext cx="1728882" cy="1900032"/>
            <a:chOff x="5014265" y="2176344"/>
            <a:chExt cx="1728882" cy="1900032"/>
          </a:xfrm>
        </p:grpSpPr>
        <p:sp>
          <p:nvSpPr>
            <p:cNvPr id="1048621" name="Шестиугольник 8"/>
            <p:cNvSpPr/>
            <p:nvPr/>
          </p:nvSpPr>
          <p:spPr>
            <a:xfrm rot="5400000">
              <a:off x="4928690" y="2307380"/>
              <a:ext cx="1900032" cy="1637959"/>
            </a:xfrm>
            <a:prstGeom prst="hexagon">
              <a:avLst/>
            </a:prstGeom>
            <a:solidFill>
              <a:srgbClr val="275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2" name="TextBox 9"/>
            <p:cNvSpPr txBox="1"/>
            <p:nvPr/>
          </p:nvSpPr>
          <p:spPr>
            <a:xfrm>
              <a:off x="5014265" y="2903749"/>
              <a:ext cx="1728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azzard M" pitchFamily="2" charset="-52"/>
                </a:rPr>
                <a:t>Воспитательная работа</a:t>
              </a:r>
            </a:p>
          </p:txBody>
        </p:sp>
      </p:grpSp>
      <p:grpSp>
        <p:nvGrpSpPr>
          <p:cNvPr id="57" name="Группа 30"/>
          <p:cNvGrpSpPr/>
          <p:nvPr/>
        </p:nvGrpSpPr>
        <p:grpSpPr>
          <a:xfrm>
            <a:off x="2468031" y="870599"/>
            <a:ext cx="1800200" cy="1900032"/>
            <a:chOff x="2499791" y="666651"/>
            <a:chExt cx="1800200" cy="1900032"/>
          </a:xfrm>
        </p:grpSpPr>
        <p:sp>
          <p:nvSpPr>
            <p:cNvPr id="1048623" name="Шестиугольник 10"/>
            <p:cNvSpPr/>
            <p:nvPr/>
          </p:nvSpPr>
          <p:spPr>
            <a:xfrm rot="5400000">
              <a:off x="2449875" y="797687"/>
              <a:ext cx="1900032" cy="1637959"/>
            </a:xfrm>
            <a:prstGeom prst="hexagon">
              <a:avLst/>
            </a:prstGeom>
            <a:solidFill>
              <a:srgbClr val="F04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4" name="TextBox 11"/>
            <p:cNvSpPr txBox="1"/>
            <p:nvPr/>
          </p:nvSpPr>
          <p:spPr>
            <a:xfrm>
              <a:off x="2499791" y="1360553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azzard M" pitchFamily="2" charset="-52"/>
                </a:rPr>
                <a:t>Школьное образование</a:t>
              </a:r>
            </a:p>
          </p:txBody>
        </p:sp>
      </p:grpSp>
      <p:grpSp>
        <p:nvGrpSpPr>
          <p:cNvPr id="58" name="Группа 34"/>
          <p:cNvGrpSpPr/>
          <p:nvPr/>
        </p:nvGrpSpPr>
        <p:grpSpPr>
          <a:xfrm>
            <a:off x="1656156" y="2412156"/>
            <a:ext cx="1708869" cy="1900032"/>
            <a:chOff x="1714603" y="2185921"/>
            <a:chExt cx="1708869" cy="1900032"/>
          </a:xfrm>
        </p:grpSpPr>
        <p:sp>
          <p:nvSpPr>
            <p:cNvPr id="1048625" name="Шестиугольник 12"/>
            <p:cNvSpPr/>
            <p:nvPr/>
          </p:nvSpPr>
          <p:spPr>
            <a:xfrm rot="5400000">
              <a:off x="1619021" y="2316957"/>
              <a:ext cx="1900032" cy="1637959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6" name="TextBox 13"/>
            <p:cNvSpPr txBox="1"/>
            <p:nvPr/>
          </p:nvSpPr>
          <p:spPr>
            <a:xfrm>
              <a:off x="1714603" y="2728247"/>
              <a:ext cx="1708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azzard M" pitchFamily="2" charset="-52"/>
                </a:rPr>
                <a:t>Материальная обеспеченность школ</a:t>
              </a:r>
            </a:p>
          </p:txBody>
        </p:sp>
      </p:grpSp>
      <p:grpSp>
        <p:nvGrpSpPr>
          <p:cNvPr id="59" name="Группа 31"/>
          <p:cNvGrpSpPr/>
          <p:nvPr/>
        </p:nvGrpSpPr>
        <p:grpSpPr>
          <a:xfrm>
            <a:off x="5910647" y="4070206"/>
            <a:ext cx="1152128" cy="1219963"/>
            <a:chOff x="5849465" y="3818907"/>
            <a:chExt cx="1152128" cy="1219963"/>
          </a:xfrm>
        </p:grpSpPr>
        <p:sp>
          <p:nvSpPr>
            <p:cNvPr id="1048627" name="Шестиугольник 14"/>
            <p:cNvSpPr/>
            <p:nvPr/>
          </p:nvSpPr>
          <p:spPr>
            <a:xfrm rot="5400000">
              <a:off x="5815548" y="3903042"/>
              <a:ext cx="1219963" cy="1051693"/>
            </a:xfrm>
            <a:prstGeom prst="hexagon">
              <a:avLst/>
            </a:prstGeom>
            <a:solidFill>
              <a:srgbClr val="1B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8" name="TextBox 15"/>
            <p:cNvSpPr txBox="1"/>
            <p:nvPr/>
          </p:nvSpPr>
          <p:spPr>
            <a:xfrm>
              <a:off x="5849465" y="4194209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Mazzard M" pitchFamily="2" charset="-52"/>
                </a:rPr>
                <a:t>Развитие личности</a:t>
              </a:r>
            </a:p>
          </p:txBody>
        </p:sp>
      </p:grpSp>
      <p:grpSp>
        <p:nvGrpSpPr>
          <p:cNvPr id="60" name="Группа 28"/>
          <p:cNvGrpSpPr/>
          <p:nvPr/>
        </p:nvGrpSpPr>
        <p:grpSpPr>
          <a:xfrm>
            <a:off x="6704518" y="2549726"/>
            <a:ext cx="1152128" cy="1219963"/>
            <a:chOff x="6666308" y="2339281"/>
            <a:chExt cx="1152128" cy="1219963"/>
          </a:xfrm>
        </p:grpSpPr>
        <p:sp>
          <p:nvSpPr>
            <p:cNvPr id="1048629" name="Шестиугольник 16"/>
            <p:cNvSpPr/>
            <p:nvPr/>
          </p:nvSpPr>
          <p:spPr>
            <a:xfrm rot="5400000">
              <a:off x="6632391" y="2423416"/>
              <a:ext cx="1219963" cy="1051693"/>
            </a:xfrm>
            <a:prstGeom prst="hexagon">
              <a:avLst/>
            </a:prstGeom>
            <a:solidFill>
              <a:srgbClr val="1B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30" name="TextBox 17"/>
            <p:cNvSpPr txBox="1"/>
            <p:nvPr/>
          </p:nvSpPr>
          <p:spPr>
            <a:xfrm>
              <a:off x="6666308" y="275753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Mazzard M" pitchFamily="2" charset="-52"/>
                </a:rPr>
                <a:t>Передача ценностей</a:t>
              </a:r>
            </a:p>
          </p:txBody>
        </p:sp>
      </p:grpSp>
      <p:grpSp>
        <p:nvGrpSpPr>
          <p:cNvPr id="61" name="Группа 29"/>
          <p:cNvGrpSpPr/>
          <p:nvPr/>
        </p:nvGrpSpPr>
        <p:grpSpPr>
          <a:xfrm>
            <a:off x="6151185" y="1527025"/>
            <a:ext cx="1152128" cy="1219963"/>
            <a:chOff x="6140987" y="1346303"/>
            <a:chExt cx="1152128" cy="1219963"/>
          </a:xfrm>
        </p:grpSpPr>
        <p:sp>
          <p:nvSpPr>
            <p:cNvPr id="1048631" name="Шестиугольник 18"/>
            <p:cNvSpPr/>
            <p:nvPr/>
          </p:nvSpPr>
          <p:spPr>
            <a:xfrm rot="5400000">
              <a:off x="6107070" y="1430438"/>
              <a:ext cx="1219963" cy="1051693"/>
            </a:xfrm>
            <a:prstGeom prst="hexagon">
              <a:avLst/>
            </a:prstGeom>
            <a:solidFill>
              <a:srgbClr val="1B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32" name="TextBox 19"/>
            <p:cNvSpPr txBox="1"/>
            <p:nvPr/>
          </p:nvSpPr>
          <p:spPr>
            <a:xfrm>
              <a:off x="6140987" y="177329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Mazzard M" pitchFamily="2" charset="-52"/>
                </a:rPr>
                <a:t>Помощь во взрослении</a:t>
              </a:r>
            </a:p>
          </p:txBody>
        </p:sp>
      </p:grpSp>
      <p:grpSp>
        <p:nvGrpSpPr>
          <p:cNvPr id="62" name="Группа 35"/>
          <p:cNvGrpSpPr/>
          <p:nvPr/>
        </p:nvGrpSpPr>
        <p:grpSpPr>
          <a:xfrm>
            <a:off x="1140654" y="3943519"/>
            <a:ext cx="1051694" cy="1219963"/>
            <a:chOff x="1224993" y="3689523"/>
            <a:chExt cx="1051694" cy="1219963"/>
          </a:xfrm>
        </p:grpSpPr>
        <p:sp>
          <p:nvSpPr>
            <p:cNvPr id="1048633" name="Шестиугольник 21"/>
            <p:cNvSpPr/>
            <p:nvPr/>
          </p:nvSpPr>
          <p:spPr>
            <a:xfrm rot="5400000">
              <a:off x="1140859" y="3773658"/>
              <a:ext cx="1219963" cy="1051693"/>
            </a:xfrm>
            <a:prstGeom prst="hexagon">
              <a:avLst/>
            </a:prstGeom>
            <a:solidFill>
              <a:srgbClr val="B43D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34" name="TextBox 22"/>
            <p:cNvSpPr txBox="1"/>
            <p:nvPr/>
          </p:nvSpPr>
          <p:spPr>
            <a:xfrm>
              <a:off x="1224993" y="4021203"/>
              <a:ext cx="1051694" cy="80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azzard M" pitchFamily="2" charset="-52"/>
                </a:rPr>
                <a:t>Обновление инфраструктуры</a:t>
              </a:r>
            </a:p>
          </p:txBody>
        </p:sp>
      </p:grpSp>
      <p:grpSp>
        <p:nvGrpSpPr>
          <p:cNvPr id="63" name="Группа 36"/>
          <p:cNvGrpSpPr/>
          <p:nvPr/>
        </p:nvGrpSpPr>
        <p:grpSpPr>
          <a:xfrm>
            <a:off x="565172" y="2946634"/>
            <a:ext cx="1051694" cy="1219963"/>
            <a:chOff x="710632" y="2711571"/>
            <a:chExt cx="1051694" cy="1219963"/>
          </a:xfrm>
        </p:grpSpPr>
        <p:sp>
          <p:nvSpPr>
            <p:cNvPr id="1048635" name="Шестиугольник 23"/>
            <p:cNvSpPr/>
            <p:nvPr/>
          </p:nvSpPr>
          <p:spPr>
            <a:xfrm rot="5400000">
              <a:off x="626498" y="2795706"/>
              <a:ext cx="1219963" cy="1051693"/>
            </a:xfrm>
            <a:prstGeom prst="hexagon">
              <a:avLst/>
            </a:prstGeom>
            <a:solidFill>
              <a:srgbClr val="B43D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36" name="TextBox 24"/>
            <p:cNvSpPr txBox="1"/>
            <p:nvPr/>
          </p:nvSpPr>
          <p:spPr>
            <a:xfrm>
              <a:off x="710632" y="3005995"/>
              <a:ext cx="105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Mazzard M" pitchFamily="2" charset="-52"/>
                </a:rPr>
                <a:t>Повышение статуса учителя</a:t>
              </a:r>
            </a:p>
          </p:txBody>
        </p:sp>
      </p:grpSp>
      <p:grpSp>
        <p:nvGrpSpPr>
          <p:cNvPr id="64" name="Группа 33"/>
          <p:cNvGrpSpPr/>
          <p:nvPr/>
        </p:nvGrpSpPr>
        <p:grpSpPr>
          <a:xfrm>
            <a:off x="3135447" y="4127854"/>
            <a:ext cx="1051693" cy="1219963"/>
            <a:chOff x="3184355" y="3841384"/>
            <a:chExt cx="1051693" cy="1219963"/>
          </a:xfrm>
        </p:grpSpPr>
        <p:sp>
          <p:nvSpPr>
            <p:cNvPr id="1048637" name="Шестиугольник 25"/>
            <p:cNvSpPr/>
            <p:nvPr/>
          </p:nvSpPr>
          <p:spPr>
            <a:xfrm rot="5400000">
              <a:off x="3100220" y="3925519"/>
              <a:ext cx="1219963" cy="1051693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38" name="TextBox 26"/>
            <p:cNvSpPr txBox="1"/>
            <p:nvPr/>
          </p:nvSpPr>
          <p:spPr>
            <a:xfrm>
              <a:off x="3184355" y="4165368"/>
              <a:ext cx="1051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Mazzard M" pitchFamily="2" charset="-52"/>
                </a:rPr>
                <a:t>Педагогические методики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0" descr="woman carrying white and green textbook"/>
          <p:cNvPicPr>
            <a:picLocks noChangeAspect="1" noChangeArrowheads="1"/>
          </p:cNvPicPr>
          <p:nvPr/>
        </p:nvPicPr>
        <p:blipFill rotWithShape="1">
          <a:blip r:embed="rId3" cstate="print"/>
          <a:srcRect l="20302" t="378" r="12998" b="-378"/>
          <a:stretch>
            <a:fillRect/>
          </a:stretch>
        </p:blipFill>
        <p:spPr bwMode="auto">
          <a:xfrm>
            <a:off x="2241875" y="1367528"/>
            <a:ext cx="1620000" cy="1620000"/>
          </a:xfrm>
          <a:prstGeom prst="ellipse">
            <a:avLst/>
          </a:prstGeom>
          <a:noFill/>
        </p:spPr>
      </p:pic>
      <p:sp>
        <p:nvSpPr>
          <p:cNvPr id="1048642" name="Прямоугольник 2"/>
          <p:cNvSpPr/>
          <p:nvPr/>
        </p:nvSpPr>
        <p:spPr>
          <a:xfrm>
            <a:off x="3282878" y="556395"/>
            <a:ext cx="1833879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Тренды</a:t>
            </a:r>
          </a:p>
        </p:txBody>
      </p:sp>
      <p:sp>
        <p:nvSpPr>
          <p:cNvPr id="1048643" name="TextBox 3"/>
          <p:cNvSpPr txBox="1"/>
          <p:nvPr/>
        </p:nvSpPr>
        <p:spPr>
          <a:xfrm>
            <a:off x="360363" y="5993011"/>
            <a:ext cx="7848301" cy="49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azzard M" pitchFamily="2" charset="-52"/>
              </a:rPr>
              <a:t>Источник: </a:t>
            </a:r>
            <a:r>
              <a:rPr lang="ru-RU" sz="1400" dirty="0" err="1">
                <a:latin typeface="Mazzard M" pitchFamily="2" charset="-52"/>
              </a:rPr>
              <a:t>Тасс</a:t>
            </a:r>
            <a:r>
              <a:rPr lang="ru-RU" sz="1400" dirty="0">
                <a:latin typeface="Mazzard M" pitchFamily="2" charset="-52"/>
              </a:rPr>
              <a:t>, экспертная дискуссия «Объединяя мир: тренды современного образования»</a:t>
            </a:r>
          </a:p>
        </p:txBody>
      </p:sp>
      <p:pic>
        <p:nvPicPr>
          <p:cNvPr id="2097165" name="Picture 4" descr="person writing on white paper"/>
          <p:cNvPicPr>
            <a:picLocks noChangeAspect="1" noChangeArrowheads="1"/>
          </p:cNvPicPr>
          <p:nvPr/>
        </p:nvPicPr>
        <p:blipFill rotWithShape="1">
          <a:blip r:embed="rId4" cstate="print"/>
          <a:srcRect t="15326" b="15326"/>
          <a:stretch>
            <a:fillRect/>
          </a:stretch>
        </p:blipFill>
        <p:spPr bwMode="auto">
          <a:xfrm>
            <a:off x="259303" y="1367528"/>
            <a:ext cx="1620000" cy="1620000"/>
          </a:xfrm>
          <a:prstGeom prst="ellipse">
            <a:avLst/>
          </a:prstGeom>
          <a:noFill/>
        </p:spPr>
      </p:pic>
      <p:sp>
        <p:nvSpPr>
          <p:cNvPr id="1048644" name="Прямоугольник 4"/>
          <p:cNvSpPr/>
          <p:nvPr/>
        </p:nvSpPr>
        <p:spPr>
          <a:xfrm>
            <a:off x="94524" y="2910077"/>
            <a:ext cx="1964015" cy="105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Проектная деятельность и развитие </a:t>
            </a:r>
            <a:r>
              <a:rPr lang="ru-RU" sz="1600" dirty="0" err="1">
                <a:latin typeface="Mazzard M" pitchFamily="2" charset="-52"/>
              </a:rPr>
              <a:t>hard</a:t>
            </a:r>
            <a:r>
              <a:rPr lang="ru-RU" sz="1600" dirty="0">
                <a:latin typeface="Mazzard M" pitchFamily="2" charset="-52"/>
              </a:rPr>
              <a:t> </a:t>
            </a:r>
            <a:r>
              <a:rPr lang="ru-RU" sz="1600" dirty="0" err="1">
                <a:latin typeface="Mazzard M" pitchFamily="2" charset="-52"/>
              </a:rPr>
              <a:t>skills</a:t>
            </a:r>
            <a:endParaRPr lang="ru-RU" sz="1600" dirty="0">
              <a:latin typeface="Mazzard M" pitchFamily="2" charset="-52"/>
            </a:endParaRPr>
          </a:p>
        </p:txBody>
      </p:sp>
      <p:sp>
        <p:nvSpPr>
          <p:cNvPr id="1048645" name="Прямоугольник 5"/>
          <p:cNvSpPr/>
          <p:nvPr/>
        </p:nvSpPr>
        <p:spPr>
          <a:xfrm>
            <a:off x="1682132" y="3002950"/>
            <a:ext cx="2735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Центральная роль человека и команды</a:t>
            </a:r>
          </a:p>
        </p:txBody>
      </p:sp>
      <p:pic>
        <p:nvPicPr>
          <p:cNvPr id="2097166" name="Picture 8" descr="woman standing writing on black chalkboard"/>
          <p:cNvPicPr>
            <a:picLocks noChangeAspect="1" noChangeArrowheads="1"/>
          </p:cNvPicPr>
          <p:nvPr/>
        </p:nvPicPr>
        <p:blipFill rotWithShape="1">
          <a:blip r:embed="rId5" cstate="print"/>
          <a:srcRect l="28998" t="187" r="4302" b="-187"/>
          <a:stretch>
            <a:fillRect/>
          </a:stretch>
        </p:blipFill>
        <p:spPr bwMode="auto">
          <a:xfrm>
            <a:off x="4224447" y="1367528"/>
            <a:ext cx="1620000" cy="1620000"/>
          </a:xfrm>
          <a:prstGeom prst="ellipse">
            <a:avLst/>
          </a:prstGeom>
          <a:noFill/>
        </p:spPr>
      </p:pic>
      <p:sp>
        <p:nvSpPr>
          <p:cNvPr id="1048646" name="Прямоугольник 6"/>
          <p:cNvSpPr/>
          <p:nvPr/>
        </p:nvSpPr>
        <p:spPr>
          <a:xfrm>
            <a:off x="3848067" y="2916996"/>
            <a:ext cx="2304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Индивидуальная образовательная траектория</a:t>
            </a:r>
          </a:p>
        </p:txBody>
      </p:sp>
      <p:pic>
        <p:nvPicPr>
          <p:cNvPr id="2097167" name="Picture 12" descr="man in blue and white striped long sleeve shirt standing beside man in black framed eyeglasses"/>
          <p:cNvPicPr>
            <a:picLocks noChangeAspect="1" noChangeArrowheads="1"/>
          </p:cNvPicPr>
          <p:nvPr/>
        </p:nvPicPr>
        <p:blipFill rotWithShape="1">
          <a:blip r:embed="rId6" cstate="print"/>
          <a:srcRect l="7194" t="123" r="32606" b="-123"/>
          <a:stretch>
            <a:fillRect/>
          </a:stretch>
        </p:blipFill>
        <p:spPr bwMode="auto">
          <a:xfrm>
            <a:off x="6207019" y="1367528"/>
            <a:ext cx="1620000" cy="1620000"/>
          </a:xfrm>
          <a:prstGeom prst="ellipse">
            <a:avLst/>
          </a:prstGeom>
          <a:noFill/>
        </p:spPr>
      </p:pic>
      <p:sp>
        <p:nvSpPr>
          <p:cNvPr id="1048647" name="Прямоугольник 7"/>
          <p:cNvSpPr/>
          <p:nvPr/>
        </p:nvSpPr>
        <p:spPr>
          <a:xfrm>
            <a:off x="5776226" y="3002950"/>
            <a:ext cx="2469283" cy="81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Учитель–наставник</a:t>
            </a:r>
          </a:p>
          <a:p>
            <a:pPr algn="ctr"/>
            <a:r>
              <a:rPr lang="ru-RU" sz="1600" dirty="0">
                <a:latin typeface="Mazzard M" pitchFamily="2" charset="-52"/>
              </a:rPr>
              <a:t>Технологии–инструмент</a:t>
            </a:r>
          </a:p>
        </p:txBody>
      </p:sp>
      <p:pic>
        <p:nvPicPr>
          <p:cNvPr id="2097168" name="Picture 14" descr="red and blue lego toy"/>
          <p:cNvPicPr>
            <a:picLocks noChangeAspect="1" noChangeArrowheads="1"/>
          </p:cNvPicPr>
          <p:nvPr/>
        </p:nvPicPr>
        <p:blipFill rotWithShape="1">
          <a:blip r:embed="rId7" cstate="print"/>
          <a:srcRect l="11299" r="22001"/>
          <a:stretch>
            <a:fillRect/>
          </a:stretch>
        </p:blipFill>
        <p:spPr bwMode="auto">
          <a:xfrm>
            <a:off x="259303" y="3740551"/>
            <a:ext cx="1620000" cy="1620000"/>
          </a:xfrm>
          <a:prstGeom prst="ellipse">
            <a:avLst/>
          </a:prstGeom>
          <a:noFill/>
        </p:spPr>
      </p:pic>
      <p:sp>
        <p:nvSpPr>
          <p:cNvPr id="1048648" name="Прямоугольник 8"/>
          <p:cNvSpPr/>
          <p:nvPr/>
        </p:nvSpPr>
        <p:spPr>
          <a:xfrm>
            <a:off x="-29524" y="5304893"/>
            <a:ext cx="2202803" cy="815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Реальные практические вызовы</a:t>
            </a:r>
          </a:p>
        </p:txBody>
      </p:sp>
      <p:pic>
        <p:nvPicPr>
          <p:cNvPr id="2097169" name="Picture 16" descr="child playing game on white ipad"/>
          <p:cNvPicPr>
            <a:picLocks noChangeAspect="1" noChangeArrowheads="1"/>
          </p:cNvPicPr>
          <p:nvPr/>
        </p:nvPicPr>
        <p:blipFill rotWithShape="1">
          <a:blip r:embed="rId8" cstate="print"/>
          <a:srcRect l="16650" r="16650"/>
          <a:stretch>
            <a:fillRect/>
          </a:stretch>
        </p:blipFill>
        <p:spPr bwMode="auto">
          <a:xfrm>
            <a:off x="2239825" y="3740551"/>
            <a:ext cx="1620000" cy="1620000"/>
          </a:xfrm>
          <a:prstGeom prst="ellipse">
            <a:avLst/>
          </a:prstGeom>
          <a:noFill/>
        </p:spPr>
      </p:pic>
      <p:sp>
        <p:nvSpPr>
          <p:cNvPr id="1048649" name="Прямоугольник 9"/>
          <p:cNvSpPr/>
          <p:nvPr/>
        </p:nvSpPr>
        <p:spPr>
          <a:xfrm>
            <a:off x="2256831" y="5428003"/>
            <a:ext cx="1605279" cy="332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>
                <a:latin typeface="Mazzard M" pitchFamily="2" charset="-52"/>
              </a:rPr>
              <a:t>Геймификация</a:t>
            </a:r>
            <a:endParaRPr lang="ru-RU" sz="1600" dirty="0">
              <a:latin typeface="Mazzard M" pitchFamily="2" charset="-52"/>
            </a:endParaRPr>
          </a:p>
        </p:txBody>
      </p:sp>
      <p:pic>
        <p:nvPicPr>
          <p:cNvPr id="2097170" name="Picture 18" descr="boy wearing black and white VR headset"/>
          <p:cNvPicPr>
            <a:picLocks noChangeAspect="1" noChangeArrowheads="1"/>
          </p:cNvPicPr>
          <p:nvPr/>
        </p:nvPicPr>
        <p:blipFill rotWithShape="1">
          <a:blip r:embed="rId9" cstate="print"/>
          <a:srcRect l="23933" r="9467"/>
          <a:stretch>
            <a:fillRect/>
          </a:stretch>
        </p:blipFill>
        <p:spPr bwMode="auto">
          <a:xfrm>
            <a:off x="4220347" y="3740551"/>
            <a:ext cx="1620000" cy="1620000"/>
          </a:xfrm>
          <a:prstGeom prst="ellipse">
            <a:avLst/>
          </a:prstGeom>
          <a:noFill/>
        </p:spPr>
      </p:pic>
      <p:pic>
        <p:nvPicPr>
          <p:cNvPr id="2097171" name="Picture 20" descr="girl in pink tank top beside girl in blue and white striped tank top"/>
          <p:cNvPicPr>
            <a:picLocks noChangeAspect="1" noChangeArrowheads="1"/>
          </p:cNvPicPr>
          <p:nvPr/>
        </p:nvPicPr>
        <p:blipFill rotWithShape="1">
          <a:blip r:embed="rId10" cstate="print"/>
          <a:srcRect l="16750" r="16750"/>
          <a:stretch>
            <a:fillRect/>
          </a:stretch>
        </p:blipFill>
        <p:spPr bwMode="auto">
          <a:xfrm>
            <a:off x="6200868" y="3740551"/>
            <a:ext cx="1620000" cy="1620000"/>
          </a:xfrm>
          <a:prstGeom prst="ellipse">
            <a:avLst/>
          </a:prstGeom>
          <a:noFill/>
        </p:spPr>
      </p:pic>
      <p:sp>
        <p:nvSpPr>
          <p:cNvPr id="1048650" name="Прямоугольник 10"/>
          <p:cNvSpPr/>
          <p:nvPr/>
        </p:nvSpPr>
        <p:spPr>
          <a:xfrm rot="10800000" flipV="1">
            <a:off x="3842180" y="5240491"/>
            <a:ext cx="2477586" cy="815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Погружение в виртуальную реальность</a:t>
            </a:r>
          </a:p>
        </p:txBody>
      </p:sp>
      <p:sp>
        <p:nvSpPr>
          <p:cNvPr id="1048651" name="Прямоугольник 11"/>
          <p:cNvSpPr/>
          <p:nvPr/>
        </p:nvSpPr>
        <p:spPr>
          <a:xfrm>
            <a:off x="6415813" y="5355773"/>
            <a:ext cx="1300479" cy="332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Mazzard M" pitchFamily="2" charset="-52"/>
              </a:rPr>
              <a:t>Дети детям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3"/>
          <p:cNvSpPr txBox="1"/>
          <p:nvPr/>
        </p:nvSpPr>
        <p:spPr>
          <a:xfrm>
            <a:off x="2281314" y="1548061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Олимпиада – альтернатива к ЕГЭ</a:t>
            </a:r>
          </a:p>
        </p:txBody>
      </p:sp>
      <p:sp>
        <p:nvSpPr>
          <p:cNvPr id="1048656" name="Прямоугольник 2"/>
          <p:cNvSpPr/>
          <p:nvPr/>
        </p:nvSpPr>
        <p:spPr>
          <a:xfrm>
            <a:off x="4030880" y="3357887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Олимпиада – сложно и неинтересно</a:t>
            </a:r>
          </a:p>
        </p:txBody>
      </p:sp>
      <p:sp>
        <p:nvSpPr>
          <p:cNvPr id="1048657" name="Прямоугольник 5"/>
          <p:cNvSpPr/>
          <p:nvPr/>
        </p:nvSpPr>
        <p:spPr>
          <a:xfrm>
            <a:off x="839867" y="2748123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Страх проиграть</a:t>
            </a:r>
          </a:p>
        </p:txBody>
      </p:sp>
      <p:sp>
        <p:nvSpPr>
          <p:cNvPr id="1048658" name="Прямоугольник 6"/>
          <p:cNvSpPr/>
          <p:nvPr/>
        </p:nvSpPr>
        <p:spPr>
          <a:xfrm>
            <a:off x="4804072" y="2186058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Страх осуждения</a:t>
            </a:r>
          </a:p>
        </p:txBody>
      </p:sp>
      <p:sp>
        <p:nvSpPr>
          <p:cNvPr id="1048659" name="Прямоугольник 7"/>
          <p:cNvSpPr/>
          <p:nvPr/>
        </p:nvSpPr>
        <p:spPr>
          <a:xfrm>
            <a:off x="4669170" y="4038806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Сложная подготовка</a:t>
            </a:r>
          </a:p>
        </p:txBody>
      </p:sp>
      <p:sp>
        <p:nvSpPr>
          <p:cNvPr id="1048660" name="Прямоугольник 8"/>
          <p:cNvSpPr/>
          <p:nvPr/>
        </p:nvSpPr>
        <p:spPr>
          <a:xfrm>
            <a:off x="1687753" y="2169059"/>
            <a:ext cx="3154679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И без этого много </a:t>
            </a:r>
            <a:r>
              <a:rPr lang="ru-RU" dirty="0" err="1">
                <a:solidFill>
                  <a:srgbClr val="F27D21"/>
                </a:solidFill>
                <a:latin typeface="Mazzard M" pitchFamily="2" charset="-52"/>
              </a:rPr>
              <a:t>домашки</a:t>
            </a:r>
            <a:endParaRPr lang="ru-RU" dirty="0">
              <a:solidFill>
                <a:srgbClr val="F27D21"/>
              </a:solidFill>
              <a:latin typeface="Mazzard M" pitchFamily="2" charset="-52"/>
            </a:endParaRPr>
          </a:p>
        </p:txBody>
      </p:sp>
      <p:sp>
        <p:nvSpPr>
          <p:cNvPr id="1048661" name="Прямоугольник 9"/>
          <p:cNvSpPr/>
          <p:nvPr/>
        </p:nvSpPr>
        <p:spPr>
          <a:xfrm>
            <a:off x="2727514" y="4419089"/>
            <a:ext cx="34213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Учитель сказал – значит надо</a:t>
            </a:r>
          </a:p>
        </p:txBody>
      </p:sp>
      <p:sp>
        <p:nvSpPr>
          <p:cNvPr id="1048662" name="Прямоугольник 10"/>
          <p:cNvSpPr/>
          <p:nvPr/>
        </p:nvSpPr>
        <p:spPr>
          <a:xfrm>
            <a:off x="18974" y="3071880"/>
            <a:ext cx="2824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Дополнительные баллы</a:t>
            </a:r>
          </a:p>
        </p:txBody>
      </p:sp>
      <p:sp>
        <p:nvSpPr>
          <p:cNvPr id="1048663" name="Прямоугольник 11"/>
          <p:cNvSpPr/>
          <p:nvPr/>
        </p:nvSpPr>
        <p:spPr>
          <a:xfrm>
            <a:off x="568791" y="3699009"/>
            <a:ext cx="4392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Я лицеист, поэтому должен</a:t>
            </a:r>
          </a:p>
        </p:txBody>
      </p:sp>
      <p:sp>
        <p:nvSpPr>
          <p:cNvPr id="1048664" name="TextBox 13"/>
          <p:cNvSpPr txBox="1"/>
          <p:nvPr/>
        </p:nvSpPr>
        <p:spPr>
          <a:xfrm>
            <a:off x="966217" y="1895126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062B0"/>
                </a:solidFill>
                <a:latin typeface="Mazzard M" pitchFamily="2" charset="-52"/>
              </a:rPr>
              <a:t>Это дополнительная нагрузка</a:t>
            </a:r>
          </a:p>
        </p:txBody>
      </p:sp>
      <p:sp>
        <p:nvSpPr>
          <p:cNvPr id="1048665" name="TextBox 14"/>
          <p:cNvSpPr txBox="1"/>
          <p:nvPr/>
        </p:nvSpPr>
        <p:spPr>
          <a:xfrm>
            <a:off x="1655936" y="2474873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062B0"/>
                </a:solidFill>
                <a:latin typeface="Mazzard M" pitchFamily="2" charset="-52"/>
              </a:rPr>
              <a:t>Непонятно как готовить</a:t>
            </a:r>
          </a:p>
        </p:txBody>
      </p:sp>
      <p:sp>
        <p:nvSpPr>
          <p:cNvPr id="1048666" name="TextBox 16"/>
          <p:cNvSpPr txBox="1"/>
          <p:nvPr/>
        </p:nvSpPr>
        <p:spPr>
          <a:xfrm>
            <a:off x="1021787" y="3356233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062B0"/>
                </a:solidFill>
                <a:latin typeface="Mazzard M" pitchFamily="2" charset="-52"/>
              </a:rPr>
              <a:t>У меня нет нужных знаний</a:t>
            </a:r>
          </a:p>
        </p:txBody>
      </p:sp>
      <p:sp>
        <p:nvSpPr>
          <p:cNvPr id="1048667" name="TextBox 18"/>
          <p:cNvSpPr txBox="1"/>
          <p:nvPr/>
        </p:nvSpPr>
        <p:spPr>
          <a:xfrm>
            <a:off x="3717338" y="3699009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062B0"/>
                </a:solidFill>
                <a:latin typeface="Mazzard M" pitchFamily="2" charset="-52"/>
              </a:rPr>
              <a:t>Директор сказал – значит надо</a:t>
            </a:r>
          </a:p>
        </p:txBody>
      </p:sp>
      <p:sp>
        <p:nvSpPr>
          <p:cNvPr id="1048668" name="TextBox 19"/>
          <p:cNvSpPr txBox="1"/>
          <p:nvPr/>
        </p:nvSpPr>
        <p:spPr>
          <a:xfrm>
            <a:off x="4261378" y="1908187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CA04A"/>
                </a:solidFill>
                <a:latin typeface="Mazzard M" pitchFamily="2" charset="-52"/>
              </a:rPr>
              <a:t>У меня нет нужных знаний</a:t>
            </a:r>
          </a:p>
        </p:txBody>
      </p:sp>
      <p:sp>
        <p:nvSpPr>
          <p:cNvPr id="1048669" name="TextBox 21"/>
          <p:cNvSpPr txBox="1"/>
          <p:nvPr/>
        </p:nvSpPr>
        <p:spPr>
          <a:xfrm>
            <a:off x="966217" y="4030936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CA04A"/>
                </a:solidFill>
                <a:latin typeface="Mazzard M" pitchFamily="2" charset="-52"/>
              </a:rPr>
              <a:t>Этим должен заниматься учитель</a:t>
            </a:r>
          </a:p>
        </p:txBody>
      </p:sp>
      <p:sp>
        <p:nvSpPr>
          <p:cNvPr id="1048670" name="Прямоугольник 23"/>
          <p:cNvSpPr/>
          <p:nvPr/>
        </p:nvSpPr>
        <p:spPr>
          <a:xfrm>
            <a:off x="5913582" y="2944064"/>
            <a:ext cx="2151379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Бюджетное место</a:t>
            </a:r>
          </a:p>
        </p:txBody>
      </p:sp>
      <p:sp>
        <p:nvSpPr>
          <p:cNvPr id="1048671" name="Прямоугольник 24"/>
          <p:cNvSpPr/>
          <p:nvPr/>
        </p:nvSpPr>
        <p:spPr>
          <a:xfrm>
            <a:off x="2727514" y="2776060"/>
            <a:ext cx="339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ОЛИМПИАДА</a:t>
            </a:r>
          </a:p>
        </p:txBody>
      </p:sp>
      <p:sp>
        <p:nvSpPr>
          <p:cNvPr id="1048672" name="TextBox 22"/>
          <p:cNvSpPr txBox="1"/>
          <p:nvPr/>
        </p:nvSpPr>
        <p:spPr>
          <a:xfrm>
            <a:off x="4458459" y="2510181"/>
            <a:ext cx="439248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CA04A"/>
                </a:solidFill>
                <a:latin typeface="Mazzard M" pitchFamily="2" charset="-52"/>
              </a:rPr>
              <a:t>Как поддержать, если проиграет</a:t>
            </a:r>
          </a:p>
        </p:txBody>
      </p:sp>
      <p:sp>
        <p:nvSpPr>
          <p:cNvPr id="1048673" name="Овал 1"/>
          <p:cNvSpPr/>
          <p:nvPr/>
        </p:nvSpPr>
        <p:spPr>
          <a:xfrm>
            <a:off x="431800" y="5436493"/>
            <a:ext cx="181920" cy="181920"/>
          </a:xfrm>
          <a:prstGeom prst="ellipse">
            <a:avLst/>
          </a:prstGeom>
          <a:solidFill>
            <a:srgbClr val="EA8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4" name="Овал 20"/>
          <p:cNvSpPr/>
          <p:nvPr/>
        </p:nvSpPr>
        <p:spPr>
          <a:xfrm>
            <a:off x="431800" y="5741293"/>
            <a:ext cx="181920" cy="181920"/>
          </a:xfrm>
          <a:prstGeom prst="ellipse">
            <a:avLst/>
          </a:prstGeom>
          <a:solidFill>
            <a:srgbClr val="20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5" name="Овал 25"/>
          <p:cNvSpPr/>
          <p:nvPr/>
        </p:nvSpPr>
        <p:spPr>
          <a:xfrm>
            <a:off x="431800" y="6046093"/>
            <a:ext cx="181920" cy="181920"/>
          </a:xfrm>
          <a:prstGeom prst="ellipse">
            <a:avLst/>
          </a:prstGeom>
          <a:solidFill>
            <a:srgbClr val="0CA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76" name="Прямоугольник 26"/>
          <p:cNvSpPr/>
          <p:nvPr/>
        </p:nvSpPr>
        <p:spPr>
          <a:xfrm>
            <a:off x="719832" y="5358176"/>
            <a:ext cx="1173480" cy="332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Mazzard M" pitchFamily="2" charset="-52"/>
              </a:rPr>
              <a:t>Школьник</a:t>
            </a:r>
          </a:p>
        </p:txBody>
      </p:sp>
      <p:sp>
        <p:nvSpPr>
          <p:cNvPr id="1048677" name="Прямоугольник 27"/>
          <p:cNvSpPr/>
          <p:nvPr/>
        </p:nvSpPr>
        <p:spPr>
          <a:xfrm>
            <a:off x="731684" y="5659466"/>
            <a:ext cx="970279" cy="332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Mazzard M" pitchFamily="2" charset="-52"/>
              </a:rPr>
              <a:t>Учитель</a:t>
            </a:r>
          </a:p>
        </p:txBody>
      </p:sp>
      <p:sp>
        <p:nvSpPr>
          <p:cNvPr id="1048678" name="Прямоугольник 28"/>
          <p:cNvSpPr/>
          <p:nvPr/>
        </p:nvSpPr>
        <p:spPr>
          <a:xfrm>
            <a:off x="719832" y="5933786"/>
            <a:ext cx="1084579" cy="332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Mazzard M" pitchFamily="2" charset="-52"/>
              </a:rPr>
              <a:t>Родитель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2" descr="blue tumblr png - Мазок Акварель Пнг | #73812 - Vip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73" y="2016969"/>
            <a:ext cx="7668565" cy="2808312"/>
          </a:xfrm>
          <a:prstGeom prst="rect">
            <a:avLst/>
          </a:prstGeom>
          <a:noFill/>
        </p:spPr>
      </p:pic>
      <p:sp>
        <p:nvSpPr>
          <p:cNvPr id="1048682" name="TextBox 1"/>
          <p:cNvSpPr txBox="1"/>
          <p:nvPr/>
        </p:nvSpPr>
        <p:spPr>
          <a:xfrm>
            <a:off x="1042037" y="2714705"/>
            <a:ext cx="6087436" cy="1513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C</a:t>
            </a:r>
            <a:r>
              <a:rPr lang="ru-RU" sz="2400" dirty="0" err="1">
                <a:latin typeface="Magistral Light" panose="020B0404020204080304" pitchFamily="34" charset="0"/>
                <a:ea typeface="+mj-ea"/>
                <a:cs typeface="Tahoma" pitchFamily="34" charset="0"/>
              </a:rPr>
              <a:t>овременная</a:t>
            </a:r>
            <a:r>
              <a:rPr lang="ru-RU" sz="24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 олимпиада школьников </a:t>
            </a:r>
          </a:p>
          <a:p>
            <a:pPr algn="ctr"/>
            <a:r>
              <a:rPr lang="ru-RU" sz="24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следует трендам образования и соответствует представлению о будущем технологических рынков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Образовательный портал на базе интерактивной платформы для обучени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785" y="3495157"/>
            <a:ext cx="2484094" cy="529112"/>
          </a:xfrm>
          <a:prstGeom prst="rect">
            <a:avLst/>
          </a:prstGeom>
          <a:noFill/>
        </p:spPr>
      </p:pic>
      <p:pic>
        <p:nvPicPr>
          <p:cNvPr id="2097174" name="Picture 4" descr="Русский дом в Пекине"/>
          <p:cNvPicPr>
            <a:picLocks noChangeAspect="1" noChangeArrowheads="1"/>
          </p:cNvPicPr>
          <p:nvPr/>
        </p:nvPicPr>
        <p:blipFill rotWithShape="1">
          <a:blip r:embed="rId4"/>
          <a:srcRect t="35516" b="44189"/>
          <a:stretch>
            <a:fillRect/>
          </a:stretch>
        </p:blipFill>
        <p:spPr bwMode="auto">
          <a:xfrm>
            <a:off x="4832338" y="3054820"/>
            <a:ext cx="2930988" cy="360292"/>
          </a:xfrm>
          <a:prstGeom prst="rect">
            <a:avLst/>
          </a:prstGeom>
          <a:noFill/>
        </p:spPr>
      </p:pic>
      <p:pic>
        <p:nvPicPr>
          <p:cNvPr id="2097175" name="Picture 6" descr="Итоги проекта &amp;quot;Билет в Будущее&amp;quot; в 2019 г. | Роботр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6123" y="3975480"/>
            <a:ext cx="2263419" cy="2037077"/>
          </a:xfrm>
          <a:prstGeom prst="rect">
            <a:avLst/>
          </a:prstGeom>
          <a:noFill/>
        </p:spPr>
      </p:pic>
      <p:pic>
        <p:nvPicPr>
          <p:cNvPr id="2097176" name="Picture 8" descr="Образовательный центр «Сириус» | Центр развития талантов &amp;quot;Аврора&amp;quot;  Республика Башкортост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909" y="1739529"/>
            <a:ext cx="2287781" cy="953242"/>
          </a:xfrm>
          <a:prstGeom prst="rect">
            <a:avLst/>
          </a:prstGeom>
          <a:noFill/>
        </p:spPr>
      </p:pic>
      <p:pic>
        <p:nvPicPr>
          <p:cNvPr id="2097177" name="Picture 10" descr="ПАО «Газпром»"/>
          <p:cNvPicPr>
            <a:picLocks noChangeAspect="1" noChangeArrowheads="1"/>
          </p:cNvPicPr>
          <p:nvPr/>
        </p:nvPicPr>
        <p:blipFill rotWithShape="1">
          <a:blip r:embed="rId7" cstate="print"/>
          <a:srcRect l="18797" t="22020" r="20095" b="20198"/>
          <a:stretch>
            <a:fillRect/>
          </a:stretch>
        </p:blipFill>
        <p:spPr bwMode="auto">
          <a:xfrm>
            <a:off x="5325919" y="2012882"/>
            <a:ext cx="1943826" cy="961893"/>
          </a:xfrm>
          <a:prstGeom prst="rect">
            <a:avLst/>
          </a:prstGeom>
          <a:noFill/>
        </p:spPr>
      </p:pic>
      <p:sp>
        <p:nvSpPr>
          <p:cNvPr id="1048686" name="AutoShape 12" descr="Критерии присвоения дипл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687" name="AutoShape 14" descr="Критерии присвоения диплом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97178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691" y="3852317"/>
            <a:ext cx="2940216" cy="568442"/>
          </a:xfrm>
          <a:prstGeom prst="rect">
            <a:avLst/>
          </a:prstGeom>
        </p:spPr>
      </p:pic>
      <p:pic>
        <p:nvPicPr>
          <p:cNvPr id="2097179" name="Picture 20" descr="Файл:IU logo.svg — Википед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9767" y="4500389"/>
            <a:ext cx="3046065" cy="685365"/>
          </a:xfrm>
          <a:prstGeom prst="rect">
            <a:avLst/>
          </a:prstGeom>
          <a:noFill/>
        </p:spPr>
      </p:pic>
      <p:pic>
        <p:nvPicPr>
          <p:cNvPr id="2097180" name="Picture 22" descr="Олимпиада «Траектория будущего» 2020/2021. Олимпиада для школьников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612" y="5292477"/>
            <a:ext cx="3050375" cy="571945"/>
          </a:xfrm>
          <a:prstGeom prst="rect">
            <a:avLst/>
          </a:prstGeom>
          <a:noFill/>
        </p:spPr>
      </p:pic>
      <p:pic>
        <p:nvPicPr>
          <p:cNvPr id="2097181" name="Picture 24" descr="Файл:Лого ОНТИ.png — Викимеди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7878" y="869391"/>
            <a:ext cx="2569842" cy="799071"/>
          </a:xfrm>
          <a:prstGeom prst="rect">
            <a:avLst/>
          </a:prstGeom>
          <a:noFill/>
        </p:spPr>
      </p:pic>
      <p:pic>
        <p:nvPicPr>
          <p:cNvPr id="2097182" name="Picture 2" descr="Подведены итоги заочного тура Международного конкурса детских инженерных  команд – 2018"/>
          <p:cNvPicPr>
            <a:picLocks noChangeAspect="1" noChangeArrowheads="1"/>
          </p:cNvPicPr>
          <p:nvPr/>
        </p:nvPicPr>
        <p:blipFill rotWithShape="1">
          <a:blip r:embed="rId12"/>
          <a:srcRect l="23434" t="16606" r="24461" b="38751"/>
          <a:stretch>
            <a:fillRect/>
          </a:stretch>
        </p:blipFill>
        <p:spPr bwMode="auto">
          <a:xfrm>
            <a:off x="4075343" y="869391"/>
            <a:ext cx="1513989" cy="1413259"/>
          </a:xfrm>
          <a:prstGeom prst="rect">
            <a:avLst/>
          </a:prstGeom>
          <a:noFill/>
        </p:spPr>
      </p:pic>
      <p:pic>
        <p:nvPicPr>
          <p:cNvPr id="2097183" name="Рисунок 7"/>
          <p:cNvPicPr>
            <a:picLocks noChangeAspect="1"/>
          </p:cNvPicPr>
          <p:nvPr/>
        </p:nvPicPr>
        <p:blipFill rotWithShape="1">
          <a:blip r:embed="rId13"/>
          <a:srcRect t="1849" r="1344"/>
          <a:stretch>
            <a:fillRect/>
          </a:stretch>
        </p:blipFill>
        <p:spPr>
          <a:xfrm>
            <a:off x="6120432" y="869391"/>
            <a:ext cx="1513988" cy="1432780"/>
          </a:xfrm>
          <a:prstGeom prst="rect">
            <a:avLst/>
          </a:prstGeom>
        </p:spPr>
      </p:pic>
      <p:pic>
        <p:nvPicPr>
          <p:cNvPr id="2097184" name="Picture 8" descr="Научим.online"/>
          <p:cNvPicPr>
            <a:picLocks noChangeAspect="1" noChangeArrowheads="1"/>
          </p:cNvPicPr>
          <p:nvPr/>
        </p:nvPicPr>
        <p:blipFill rotWithShape="1">
          <a:blip r:embed="rId14" cstate="print"/>
          <a:srcRect t="11413" b="18242"/>
          <a:stretch>
            <a:fillRect/>
          </a:stretch>
        </p:blipFill>
        <p:spPr bwMode="auto">
          <a:xfrm>
            <a:off x="982805" y="2700189"/>
            <a:ext cx="2799989" cy="1090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extBox 1"/>
          <p:cNvSpPr txBox="1"/>
          <p:nvPr/>
        </p:nvSpPr>
        <p:spPr>
          <a:xfrm>
            <a:off x="360363" y="2530039"/>
            <a:ext cx="4767773" cy="169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Проектная деятельность и развитие </a:t>
            </a:r>
            <a:r>
              <a:rPr lang="en-US" sz="3600" dirty="0">
                <a:solidFill>
                  <a:srgbClr val="F2822B"/>
                </a:solidFill>
                <a:latin typeface="Magistral Light" panose="020B0404020204080304" pitchFamily="34" charset="0"/>
                <a:ea typeface="+mj-ea"/>
                <a:cs typeface="Tahoma" pitchFamily="34" charset="0"/>
              </a:rPr>
              <a:t>hard skills</a:t>
            </a:r>
            <a:endParaRPr lang="ru-RU" sz="3600" dirty="0">
              <a:solidFill>
                <a:srgbClr val="F2822B"/>
              </a:solidFill>
              <a:latin typeface="Magistral Light" panose="020B0404020204080304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97185" name="Picture 2" descr="https://sun9-73.userapi.com/impg/c854328/v854328191/1ab94c/wIGxp1pIAuw.jpg?size=1732x1155&amp;quality=96&amp;sign=5d301205c71755cba79433e7bb91057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930" y="4374899"/>
            <a:ext cx="2887702" cy="1925690"/>
          </a:xfrm>
          <a:prstGeom prst="rect">
            <a:avLst/>
          </a:prstGeom>
          <a:noFill/>
        </p:spPr>
      </p:pic>
      <p:pic>
        <p:nvPicPr>
          <p:cNvPr id="2097186" name="Picture 4" descr="https://sun9-14.userapi.com/impg/c854328/v854328191/1abce7/scOvgcy2HEs.jpg?size=2560x1707&amp;quality=96&amp;sign=3c452ff57672a72ff05f92c5fc8aa78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930" y="539750"/>
            <a:ext cx="2887108" cy="1952392"/>
          </a:xfrm>
          <a:prstGeom prst="rect">
            <a:avLst/>
          </a:prstGeom>
          <a:noFill/>
        </p:spPr>
      </p:pic>
      <p:pic>
        <p:nvPicPr>
          <p:cNvPr id="2097187" name="Picture 6" descr="https://sun9-22.userapi.com/impg/c854328/v854328191/1ab9ba/90BLHijB1m4.jpg?size=2560x1707&amp;quality=96&amp;sign=dfccb0316b101e13e91e8ed5a83763c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930" y="2492143"/>
            <a:ext cx="2887107" cy="191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Прямоугольник 4"/>
          <p:cNvSpPr/>
          <p:nvPr/>
        </p:nvSpPr>
        <p:spPr>
          <a:xfrm>
            <a:off x="1809968" y="2808201"/>
            <a:ext cx="5030543" cy="1260140"/>
          </a:xfrm>
          <a:prstGeom prst="rect">
            <a:avLst/>
          </a:prstGeom>
          <a:noFill/>
          <a:ln>
            <a:solidFill>
              <a:srgbClr val="F2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Mazzard M" pitchFamily="2" charset="-52"/>
              </a:rPr>
              <a:t>Дети детям</a:t>
            </a:r>
            <a:endParaRPr lang="ru-RU"/>
          </a:p>
        </p:txBody>
      </p:sp>
      <p:sp>
        <p:nvSpPr>
          <p:cNvPr id="1048696" name="Прямоугольник 1"/>
          <p:cNvSpPr/>
          <p:nvPr/>
        </p:nvSpPr>
        <p:spPr>
          <a:xfrm>
            <a:off x="360363" y="899989"/>
            <a:ext cx="7559675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Центральная роль человека</a:t>
            </a:r>
          </a:p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сотрудничество человек-человек</a:t>
            </a:r>
          </a:p>
        </p:txBody>
      </p:sp>
      <p:sp>
        <p:nvSpPr>
          <p:cNvPr id="1048697" name="Прямоугольник 2"/>
          <p:cNvSpPr/>
          <p:nvPr/>
        </p:nvSpPr>
        <p:spPr>
          <a:xfrm>
            <a:off x="2015977" y="2959398"/>
            <a:ext cx="4680520" cy="115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Школа не только дает навыки, она помогает людям самостоятельно и коллективно действовать в сложном мире</a:t>
            </a:r>
          </a:p>
        </p:txBody>
      </p:sp>
      <p:sp>
        <p:nvSpPr>
          <p:cNvPr id="1048698" name="Прямоугольник 5"/>
          <p:cNvSpPr/>
          <p:nvPr/>
        </p:nvSpPr>
        <p:spPr>
          <a:xfrm>
            <a:off x="2015976" y="2659171"/>
            <a:ext cx="720080" cy="30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88" name="Picture 2" descr="Left quote free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988" y="2521757"/>
            <a:ext cx="504056" cy="504056"/>
          </a:xfrm>
          <a:prstGeom prst="rect">
            <a:avLst/>
          </a:prstGeom>
          <a:noFill/>
        </p:spPr>
      </p:pic>
      <p:sp>
        <p:nvSpPr>
          <p:cNvPr id="1048699" name="TextBox 6"/>
          <p:cNvSpPr txBox="1"/>
          <p:nvPr/>
        </p:nvSpPr>
        <p:spPr>
          <a:xfrm>
            <a:off x="3744168" y="4068341"/>
            <a:ext cx="3168352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27D21"/>
                </a:solidFill>
                <a:latin typeface="Mazzard M" pitchFamily="2" charset="-52"/>
              </a:rPr>
              <a:t>Павел Лукша</a:t>
            </a:r>
          </a:p>
          <a:p>
            <a:pPr algn="r"/>
            <a:r>
              <a:rPr lang="ru-RU" sz="1400" dirty="0">
                <a:latin typeface="Mazzard M" pitchFamily="2" charset="-52"/>
              </a:rPr>
              <a:t>Профессор практики московской школы управления «</a:t>
            </a:r>
            <a:r>
              <a:rPr lang="ru-RU" sz="1400" dirty="0" err="1">
                <a:latin typeface="Mazzard M" pitchFamily="2" charset="-52"/>
              </a:rPr>
              <a:t>Сколково</a:t>
            </a:r>
            <a:r>
              <a:rPr lang="ru-RU" sz="1400" dirty="0">
                <a:latin typeface="Mazzard M" pitchFamily="2" charset="-52"/>
              </a:rPr>
              <a:t>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Прямоугольник 1"/>
          <p:cNvSpPr/>
          <p:nvPr/>
        </p:nvSpPr>
        <p:spPr>
          <a:xfrm>
            <a:off x="360363" y="827981"/>
            <a:ext cx="7559675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agistral Light" panose="020B0404020204080304" pitchFamily="34" charset="0"/>
                <a:ea typeface="+mj-ea"/>
                <a:cs typeface="Tahoma" pitchFamily="34" charset="0"/>
              </a:rPr>
              <a:t>Индивидуальная образовательная траектория</a:t>
            </a:r>
          </a:p>
        </p:txBody>
      </p:sp>
      <p:sp>
        <p:nvSpPr>
          <p:cNvPr id="1048704" name="Прямоугольник 2"/>
          <p:cNvSpPr/>
          <p:nvPr/>
        </p:nvSpPr>
        <p:spPr>
          <a:xfrm>
            <a:off x="1152796" y="2289404"/>
            <a:ext cx="5801821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Выбор смыслов и целей в каждом учебном предмете</a:t>
            </a:r>
          </a:p>
        </p:txBody>
      </p:sp>
      <p:sp>
        <p:nvSpPr>
          <p:cNvPr id="1048705" name="TextBox 3"/>
          <p:cNvSpPr txBox="1"/>
          <p:nvPr/>
        </p:nvSpPr>
        <p:spPr>
          <a:xfrm>
            <a:off x="359792" y="1960331"/>
            <a:ext cx="41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27D2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8706" name="TextBox 4"/>
          <p:cNvSpPr txBox="1"/>
          <p:nvPr/>
        </p:nvSpPr>
        <p:spPr>
          <a:xfrm>
            <a:off x="359792" y="2737474"/>
            <a:ext cx="649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27D2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8707" name="TextBox 5"/>
          <p:cNvSpPr txBox="1"/>
          <p:nvPr/>
        </p:nvSpPr>
        <p:spPr>
          <a:xfrm>
            <a:off x="359792" y="351461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27D2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8708" name="TextBox 6"/>
          <p:cNvSpPr txBox="1"/>
          <p:nvPr/>
        </p:nvSpPr>
        <p:spPr>
          <a:xfrm>
            <a:off x="359792" y="429176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27D2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8709" name="TextBox 7"/>
          <p:cNvSpPr txBox="1"/>
          <p:nvPr/>
        </p:nvSpPr>
        <p:spPr>
          <a:xfrm>
            <a:off x="359792" y="506890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27D2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48710" name="Прямоугольник 8"/>
          <p:cNvSpPr/>
          <p:nvPr/>
        </p:nvSpPr>
        <p:spPr>
          <a:xfrm>
            <a:off x="1152796" y="3061043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azzard M" pitchFamily="2" charset="-52"/>
              </a:rPr>
              <a:t>Составление образовательных программ</a:t>
            </a:r>
          </a:p>
        </p:txBody>
      </p:sp>
      <p:sp>
        <p:nvSpPr>
          <p:cNvPr id="1048711" name="Прямоугольник 9"/>
          <p:cNvSpPr/>
          <p:nvPr/>
        </p:nvSpPr>
        <p:spPr>
          <a:xfrm>
            <a:off x="1152796" y="3837782"/>
            <a:ext cx="6767835" cy="62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Выбор темпа, формы обучения и контроля своей деятельности</a:t>
            </a:r>
          </a:p>
        </p:txBody>
      </p:sp>
      <p:sp>
        <p:nvSpPr>
          <p:cNvPr id="1048712" name="Прямоугольник 10"/>
          <p:cNvSpPr/>
          <p:nvPr/>
        </p:nvSpPr>
        <p:spPr>
          <a:xfrm>
            <a:off x="1152796" y="4614924"/>
            <a:ext cx="7199884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Выбор дополнительной тематики, творческих работ по предметам</a:t>
            </a:r>
          </a:p>
        </p:txBody>
      </p:sp>
      <p:sp>
        <p:nvSpPr>
          <p:cNvPr id="1048713" name="Прямоугольник 11"/>
          <p:cNvSpPr/>
          <p:nvPr/>
        </p:nvSpPr>
        <p:spPr>
          <a:xfrm>
            <a:off x="1152796" y="5386161"/>
            <a:ext cx="6625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zzard M" pitchFamily="2" charset="-52"/>
              </a:rPr>
              <a:t>Углубление осваиваемого содержания учебных курсов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1755</Words>
  <Application>Microsoft Office PowerPoint</Application>
  <PresentationFormat>Произвольный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Tahoma</vt:lpstr>
      <vt:lpstr>Montserrat ExtraBold</vt:lpstr>
      <vt:lpstr>Mazzard M</vt:lpstr>
      <vt:lpstr>等线</vt:lpstr>
      <vt:lpstr>Magistral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Ларина Людмила Николаевна</cp:lastModifiedBy>
  <cp:revision>3</cp:revision>
  <dcterms:created xsi:type="dcterms:W3CDTF">2021-07-28T05:26:48Z</dcterms:created>
  <dcterms:modified xsi:type="dcterms:W3CDTF">2021-08-16T11:25:07Z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a026d6305a894760b60d7a8282fc4f55</vt:lpwstr>
  </property>
</Properties>
</file>